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7" r:id="rId3"/>
    <p:sldId id="258" r:id="rId4"/>
    <p:sldId id="259" r:id="rId5"/>
    <p:sldId id="262" r:id="rId6"/>
    <p:sldId id="263" r:id="rId7"/>
    <p:sldId id="261" r:id="rId8"/>
    <p:sldId id="264" r:id="rId9"/>
    <p:sldId id="266" r:id="rId10"/>
    <p:sldId id="267" r:id="rId11"/>
    <p:sldId id="269" r:id="rId12"/>
    <p:sldId id="271" r:id="rId13"/>
    <p:sldId id="272" r:id="rId14"/>
    <p:sldId id="265" r:id="rId15"/>
    <p:sldId id="273" r:id="rId16"/>
    <p:sldId id="274" r:id="rId17"/>
    <p:sldId id="275" r:id="rId18"/>
    <p:sldId id="276" r:id="rId19"/>
    <p:sldId id="26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3F3F"/>
    <a:srgbClr val="575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51"/>
    <p:restoredTop sz="88170"/>
  </p:normalViewPr>
  <p:slideViewPr>
    <p:cSldViewPr snapToGrid="0" snapToObjects="1">
      <p:cViewPr varScale="1">
        <p:scale>
          <a:sx n="98" d="100"/>
          <a:sy n="98" d="100"/>
        </p:scale>
        <p:origin x="121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234D2E-7A08-C248-A4C2-4B8FCE12446B}" type="datetimeFigureOut">
              <a:rPr lang="en-US" smtClean="0"/>
              <a:t>10/18/17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B21A5D-B057-2B4C-A812-986C625E76DA}" type="slidenum">
              <a:rPr lang="en-US" smtClean="0"/>
              <a:t>‹#›</a:t>
            </a:fld>
            <a:endParaRPr lang="en-US"/>
          </a:p>
        </p:txBody>
      </p:sp>
    </p:spTree>
    <p:extLst>
      <p:ext uri="{BB962C8B-B14F-4D97-AF65-F5344CB8AC3E}">
        <p14:creationId xmlns:p14="http://schemas.microsoft.com/office/powerpoint/2010/main" val="10040396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 Id="rId3" Type="http://schemas.openxmlformats.org/officeDocument/2006/relationships/hyperlink" Target="https://fastlane.tools/"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FA20A3-4137-4D8D-BA9A-5300B4136B27}" type="slidenum">
              <a:rPr lang="en-US" smtClean="0"/>
              <a:t>2</a:t>
            </a:fld>
            <a:endParaRPr lang="en-US"/>
          </a:p>
        </p:txBody>
      </p:sp>
    </p:spTree>
    <p:extLst>
      <p:ext uri="{BB962C8B-B14F-4D97-AF65-F5344CB8AC3E}">
        <p14:creationId xmlns:p14="http://schemas.microsoft.com/office/powerpoint/2010/main" val="4334818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84613" y="0"/>
            <a:ext cx="2971800" cy="458788"/>
          </a:xfrm>
          <a:prstGeom prst="rect">
            <a:avLst/>
          </a:prstGeom>
        </p:spPr>
        <p:txBody>
          <a:bodyPr/>
          <a:lstStyle/>
          <a:p>
            <a:fld id="{E74353ED-ACB2-44BF-A903-985B0AF962B7}" type="datetime1">
              <a:rPr lang="en-US" smtClean="0"/>
              <a:t>10/18/17</a:t>
            </a:fld>
            <a:endParaRPr lang="en-US" dirty="0"/>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573310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100% Open Source</a:t>
            </a:r>
          </a:p>
          <a:p>
            <a:r>
              <a:rPr lang="en-US" dirty="0" smtClean="0"/>
              <a:t>Extendable,</a:t>
            </a:r>
            <a:r>
              <a:rPr lang="en-US" baseline="0" dirty="0" smtClean="0"/>
              <a:t> Create your own build steps.</a:t>
            </a:r>
          </a:p>
          <a:p>
            <a:r>
              <a:rPr lang="en-US" baseline="0" dirty="0" smtClean="0"/>
              <a:t>Claims to have saved developers almost 5 million developers hours in the last 16 months</a:t>
            </a:r>
          </a:p>
          <a:p>
            <a:r>
              <a:rPr lang="en-US" baseline="0" dirty="0" smtClean="0"/>
              <a:t>Focuses on automation of iTunes Connect, Apple Developer Portal and Google Play Store tasks</a:t>
            </a:r>
          </a:p>
          <a:p>
            <a:r>
              <a:rPr lang="en-US" baseline="0" dirty="0" smtClean="0"/>
              <a:t>It’s a collection of utilities</a:t>
            </a:r>
            <a:endParaRPr lang="en-US" dirty="0"/>
          </a:p>
        </p:txBody>
      </p:sp>
      <p:sp>
        <p:nvSpPr>
          <p:cNvPr id="4" name="Slide Number Placeholder 3"/>
          <p:cNvSpPr>
            <a:spLocks noGrp="1"/>
          </p:cNvSpPr>
          <p:nvPr>
            <p:ph type="sldNum" sz="quarter" idx="10"/>
          </p:nvPr>
        </p:nvSpPr>
        <p:spPr/>
        <p:txBody>
          <a:bodyPr/>
          <a:lstStyle/>
          <a:p>
            <a:fld id="{CBB21A5D-B057-2B4C-A812-986C625E76DA}" type="slidenum">
              <a:rPr lang="en-US" smtClean="0"/>
              <a:t>5</a:t>
            </a:fld>
            <a:endParaRPr lang="en-US"/>
          </a:p>
        </p:txBody>
      </p:sp>
    </p:spTree>
    <p:extLst>
      <p:ext uri="{BB962C8B-B14F-4D97-AF65-F5344CB8AC3E}">
        <p14:creationId xmlns:p14="http://schemas.microsoft.com/office/powerpoint/2010/main" val="1588249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B21A5D-B057-2B4C-A812-986C625E76DA}" type="slidenum">
              <a:rPr lang="en-US" smtClean="0"/>
              <a:t>6</a:t>
            </a:fld>
            <a:endParaRPr lang="en-US"/>
          </a:p>
        </p:txBody>
      </p:sp>
    </p:spTree>
    <p:extLst>
      <p:ext uri="{BB962C8B-B14F-4D97-AF65-F5344CB8AC3E}">
        <p14:creationId xmlns:p14="http://schemas.microsoft.com/office/powerpoint/2010/main" val="1966597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Ruby is an object oriented language</a:t>
            </a:r>
          </a:p>
          <a:p>
            <a:r>
              <a:rPr lang="en-US" dirty="0"/>
              <a:t>Ruby was born out</a:t>
            </a:r>
            <a:r>
              <a:rPr lang="en-US" baseline="0" dirty="0"/>
              <a:t> of a dislike like for Perl.  The creator described Perl as a toy language.</a:t>
            </a:r>
          </a:p>
          <a:p>
            <a:r>
              <a:rPr lang="en-US" baseline="0" dirty="0"/>
              <a:t>Ruby was originally conceived in 1993!</a:t>
            </a:r>
          </a:p>
          <a:p>
            <a:r>
              <a:rPr lang="en-US" baseline="0" dirty="0"/>
              <a:t>First released in 1995 in Japan and more popular than Python there</a:t>
            </a:r>
            <a:endParaRPr lang="en-US" dirty="0"/>
          </a:p>
        </p:txBody>
      </p:sp>
      <p:sp>
        <p:nvSpPr>
          <p:cNvPr id="4" name="Slide Number Placeholder 3"/>
          <p:cNvSpPr>
            <a:spLocks noGrp="1"/>
          </p:cNvSpPr>
          <p:nvPr>
            <p:ph type="sldNum" sz="quarter" idx="10"/>
          </p:nvPr>
        </p:nvSpPr>
        <p:spPr/>
        <p:txBody>
          <a:bodyPr/>
          <a:lstStyle/>
          <a:p>
            <a:fld id="{CBB21A5D-B057-2B4C-A812-986C625E76DA}" type="slidenum">
              <a:rPr lang="en-US" smtClean="0"/>
              <a:t>7</a:t>
            </a:fld>
            <a:endParaRPr lang="en-US"/>
          </a:p>
        </p:txBody>
      </p:sp>
    </p:spTree>
    <p:extLst>
      <p:ext uri="{BB962C8B-B14F-4D97-AF65-F5344CB8AC3E}">
        <p14:creationId xmlns:p14="http://schemas.microsoft.com/office/powerpoint/2010/main" val="1235155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spaceship</a:t>
            </a:r>
            <a:r>
              <a:rPr lang="en-US" sz="1200" b="0" i="0" kern="1200" dirty="0" smtClean="0">
                <a:solidFill>
                  <a:schemeClr val="tx1"/>
                </a:solidFill>
                <a:effectLst/>
                <a:latin typeface="+mn-lt"/>
                <a:ea typeface="+mn-ea"/>
                <a:cs typeface="+mn-cs"/>
              </a:rPr>
              <a:t> exposes both the Apple Developer Center and the iTunes Connect API. This fast and powerful API powers parts of </a:t>
            </a:r>
            <a:r>
              <a:rPr lang="en-US" sz="1200" b="0" i="0" kern="1200" dirty="0" err="1" smtClean="0">
                <a:solidFill>
                  <a:schemeClr val="tx1"/>
                </a:solidFill>
                <a:effectLst/>
                <a:latin typeface="+mn-lt"/>
                <a:ea typeface="+mn-ea"/>
                <a:cs typeface="+mn-cs"/>
              </a:rPr>
              <a:t>fastlane</a:t>
            </a:r>
            <a:r>
              <a:rPr lang="en-US" sz="1200" b="0" i="0" kern="1200" dirty="0" smtClean="0">
                <a:solidFill>
                  <a:schemeClr val="tx1"/>
                </a:solidFill>
                <a:effectLst/>
                <a:latin typeface="+mn-lt"/>
                <a:ea typeface="+mn-ea"/>
                <a:cs typeface="+mn-cs"/>
              </a:rPr>
              <a:t>, and can be leveraged for more advanced </a:t>
            </a:r>
            <a:r>
              <a:rPr lang="en-US" sz="1200" b="0" i="0" kern="1200" dirty="0" err="1" smtClean="0">
                <a:solidFill>
                  <a:schemeClr val="tx1"/>
                </a:solidFill>
                <a:effectLst/>
                <a:latin typeface="+mn-lt"/>
                <a:ea typeface="+mn-ea"/>
                <a:cs typeface="+mn-cs"/>
              </a:rPr>
              <a:t>fastlane</a:t>
            </a:r>
            <a:r>
              <a:rPr lang="en-US" sz="1200" b="0" i="0" kern="1200" dirty="0" smtClean="0">
                <a:solidFill>
                  <a:schemeClr val="tx1"/>
                </a:solidFill>
                <a:effectLst/>
                <a:latin typeface="+mn-lt"/>
                <a:ea typeface="+mn-ea"/>
                <a:cs typeface="+mn-cs"/>
              </a:rPr>
              <a:t> features. Scripting your Developer Center workflow has never been easier!</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Up until now, the </a:t>
            </a:r>
            <a:r>
              <a:rPr lang="en-US" sz="1200" b="0" i="0" u="none" strike="noStrike" kern="1200" dirty="0" smtClean="0">
                <a:solidFill>
                  <a:schemeClr val="tx1"/>
                </a:solidFill>
                <a:effectLst/>
                <a:latin typeface="+mn-lt"/>
                <a:ea typeface="+mn-ea"/>
                <a:cs typeface="+mn-cs"/>
                <a:hlinkClick r:id="rId3"/>
              </a:rPr>
              <a:t>fastlane tools</a:t>
            </a:r>
            <a:r>
              <a:rPr lang="en-US" sz="1200" b="0" i="0" kern="1200" dirty="0" smtClean="0">
                <a:solidFill>
                  <a:schemeClr val="tx1"/>
                </a:solidFill>
                <a:effectLst/>
                <a:latin typeface="+mn-lt"/>
                <a:ea typeface="+mn-ea"/>
                <a:cs typeface="+mn-cs"/>
              </a:rPr>
              <a:t> used web scraping to interact with Apple's web services. With spaceship it is possible to directly access the underlying APIs using a simple HTTP client only.</a:t>
            </a:r>
            <a:endParaRPr lang="en-US" dirty="0"/>
          </a:p>
        </p:txBody>
      </p:sp>
      <p:sp>
        <p:nvSpPr>
          <p:cNvPr id="4" name="Slide Number Placeholder 3"/>
          <p:cNvSpPr>
            <a:spLocks noGrp="1"/>
          </p:cNvSpPr>
          <p:nvPr>
            <p:ph type="sldNum" sz="quarter" idx="10"/>
          </p:nvPr>
        </p:nvSpPr>
        <p:spPr/>
        <p:txBody>
          <a:bodyPr/>
          <a:lstStyle/>
          <a:p>
            <a:fld id="{CBB21A5D-B057-2B4C-A812-986C625E76DA}" type="slidenum">
              <a:rPr lang="en-US" smtClean="0"/>
              <a:t>8</a:t>
            </a:fld>
            <a:endParaRPr lang="en-US"/>
          </a:p>
        </p:txBody>
      </p:sp>
    </p:spTree>
    <p:extLst>
      <p:ext uri="{BB962C8B-B14F-4D97-AF65-F5344CB8AC3E}">
        <p14:creationId xmlns:p14="http://schemas.microsoft.com/office/powerpoint/2010/main" val="1739258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more using Keychain Access or Developer Account Portal Wizards</a:t>
            </a:r>
          </a:p>
          <a:p>
            <a:r>
              <a:rPr lang="en-US" dirty="0" smtClean="0"/>
              <a:t>Existing certs and privates</a:t>
            </a:r>
            <a:r>
              <a:rPr lang="en-US" baseline="0" dirty="0" smtClean="0"/>
              <a:t> cannot be downloaded, so the app can get those</a:t>
            </a:r>
            <a:endParaRPr lang="en-US" dirty="0"/>
          </a:p>
        </p:txBody>
      </p:sp>
      <p:sp>
        <p:nvSpPr>
          <p:cNvPr id="4" name="Slide Number Placeholder 3"/>
          <p:cNvSpPr>
            <a:spLocks noGrp="1"/>
          </p:cNvSpPr>
          <p:nvPr>
            <p:ph type="sldNum" sz="quarter" idx="10"/>
          </p:nvPr>
        </p:nvSpPr>
        <p:spPr/>
        <p:txBody>
          <a:bodyPr/>
          <a:lstStyle/>
          <a:p>
            <a:fld id="{CBB21A5D-B057-2B4C-A812-986C625E76DA}" type="slidenum">
              <a:rPr lang="en-US" smtClean="0"/>
              <a:t>10</a:t>
            </a:fld>
            <a:endParaRPr lang="en-US"/>
          </a:p>
        </p:txBody>
      </p:sp>
    </p:spTree>
    <p:extLst>
      <p:ext uri="{BB962C8B-B14F-4D97-AF65-F5344CB8AC3E}">
        <p14:creationId xmlns:p14="http://schemas.microsoft.com/office/powerpoint/2010/main" val="1786542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B21A5D-B057-2B4C-A812-986C625E76DA}" type="slidenum">
              <a:rPr lang="en-US" smtClean="0"/>
              <a:t>11</a:t>
            </a:fld>
            <a:endParaRPr lang="en-US"/>
          </a:p>
        </p:txBody>
      </p:sp>
    </p:spTree>
    <p:extLst>
      <p:ext uri="{BB962C8B-B14F-4D97-AF65-F5344CB8AC3E}">
        <p14:creationId xmlns:p14="http://schemas.microsoft.com/office/powerpoint/2010/main" val="337770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 have full control over what happens</a:t>
            </a:r>
          </a:p>
          <a:p>
            <a:r>
              <a:rPr lang="en-US" sz="1200" b="0" i="0" kern="1200" dirty="0" smtClean="0">
                <a:solidFill>
                  <a:schemeClr val="tx1"/>
                </a:solidFill>
                <a:effectLst/>
                <a:latin typeface="+mn-lt"/>
                <a:ea typeface="+mn-ea"/>
                <a:cs typeface="+mn-cs"/>
              </a:rPr>
              <a:t>You have access to all the certificates and profiles, which are all securely stored in </a:t>
            </a:r>
            <a:r>
              <a:rPr lang="en-US" sz="1200" b="0" i="0" kern="1200" dirty="0" err="1" smtClean="0">
                <a:solidFill>
                  <a:schemeClr val="tx1"/>
                </a:solidFill>
                <a:effectLst/>
                <a:latin typeface="+mn-lt"/>
                <a:ea typeface="+mn-ea"/>
                <a:cs typeface="+mn-cs"/>
              </a:rPr>
              <a:t>git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share one code signing identity across the team to have fewer certificates and profiles</a:t>
            </a:r>
          </a:p>
          <a:p>
            <a:r>
              <a:rPr lang="en-US" sz="1200" b="0" i="0" kern="1200" dirty="0" err="1" smtClean="0">
                <a:solidFill>
                  <a:schemeClr val="tx1"/>
                </a:solidFill>
                <a:effectLst/>
                <a:latin typeface="+mn-lt"/>
                <a:ea typeface="+mn-ea"/>
                <a:cs typeface="+mn-cs"/>
              </a:rPr>
              <a:t>Xcode</a:t>
            </a:r>
            <a:r>
              <a:rPr lang="en-US" sz="1200" b="0" i="0" kern="1200" dirty="0" smtClean="0">
                <a:solidFill>
                  <a:schemeClr val="tx1"/>
                </a:solidFill>
                <a:effectLst/>
                <a:latin typeface="+mn-lt"/>
                <a:ea typeface="+mn-ea"/>
                <a:cs typeface="+mn-cs"/>
              </a:rPr>
              <a:t> sometimes revokes certificates which breaks your setup causing failed builds</a:t>
            </a:r>
          </a:p>
          <a:p>
            <a:r>
              <a:rPr lang="en-US" sz="1200" b="0" i="0" kern="1200" dirty="0" smtClean="0">
                <a:solidFill>
                  <a:schemeClr val="tx1"/>
                </a:solidFill>
                <a:effectLst/>
                <a:latin typeface="+mn-lt"/>
                <a:ea typeface="+mn-ea"/>
                <a:cs typeface="+mn-cs"/>
              </a:rPr>
              <a:t>More predictable builds by settings profiles in an explicit way instead of using the Automatic setting</a:t>
            </a:r>
          </a:p>
          <a:p>
            <a:r>
              <a:rPr lang="en-US" sz="1200" b="0" i="0" kern="1200" dirty="0" smtClean="0">
                <a:solidFill>
                  <a:schemeClr val="tx1"/>
                </a:solidFill>
                <a:effectLst/>
                <a:latin typeface="+mn-lt"/>
                <a:ea typeface="+mn-ea"/>
                <a:cs typeface="+mn-cs"/>
              </a:rPr>
              <a:t>It just works</a:t>
            </a:r>
          </a:p>
          <a:p>
            <a:endParaRPr lang="en-US" dirty="0" smtClean="0"/>
          </a:p>
          <a:p>
            <a:r>
              <a:rPr lang="en-US" sz="1200" b="0" i="0" kern="1200" dirty="0" smtClean="0">
                <a:solidFill>
                  <a:schemeClr val="tx1"/>
                </a:solidFill>
                <a:effectLst/>
                <a:latin typeface="+mn-lt"/>
                <a:ea typeface="+mn-ea"/>
                <a:cs typeface="+mn-cs"/>
              </a:rPr>
              <a:t>You'll be asked to enter the URL to your </a:t>
            </a:r>
            <a:r>
              <a:rPr lang="en-US" sz="1200" b="0" i="0" kern="1200" dirty="0" err="1" smtClean="0">
                <a:solidFill>
                  <a:schemeClr val="tx1"/>
                </a:solidFill>
                <a:effectLst/>
                <a:latin typeface="+mn-lt"/>
                <a:ea typeface="+mn-ea"/>
                <a:cs typeface="+mn-cs"/>
              </a:rPr>
              <a:t>Git</a:t>
            </a:r>
            <a:r>
              <a:rPr lang="en-US" sz="1200" b="0" i="0" kern="1200" dirty="0" smtClean="0">
                <a:solidFill>
                  <a:schemeClr val="tx1"/>
                </a:solidFill>
                <a:effectLst/>
                <a:latin typeface="+mn-lt"/>
                <a:ea typeface="+mn-ea"/>
                <a:cs typeface="+mn-cs"/>
              </a:rPr>
              <a:t> repo. This can be either a </a:t>
            </a:r>
            <a:r>
              <a:rPr lang="en-US" dirty="0" smtClean="0"/>
              <a:t>https://</a:t>
            </a:r>
            <a:r>
              <a:rPr lang="en-US" sz="1200" b="0" i="0" kern="1200" dirty="0" smtClean="0">
                <a:solidFill>
                  <a:schemeClr val="tx1"/>
                </a:solidFill>
                <a:effectLst/>
                <a:latin typeface="+mn-lt"/>
                <a:ea typeface="+mn-ea"/>
                <a:cs typeface="+mn-cs"/>
              </a:rPr>
              <a:t> or a </a:t>
            </a:r>
            <a:r>
              <a:rPr lang="en-US" dirty="0" err="1" smtClean="0"/>
              <a:t>git</a:t>
            </a:r>
            <a:r>
              <a:rPr lang="en-US" sz="1200" b="0" i="0" kern="1200" dirty="0" smtClean="0">
                <a:solidFill>
                  <a:schemeClr val="tx1"/>
                </a:solidFill>
                <a:effectLst/>
                <a:latin typeface="+mn-lt"/>
                <a:ea typeface="+mn-ea"/>
                <a:cs typeface="+mn-cs"/>
              </a:rPr>
              <a:t> URL. (If your machine is currently using SSH to authenticate with </a:t>
            </a:r>
            <a:r>
              <a:rPr lang="en-US" sz="1200" b="0" i="0" kern="1200" dirty="0" err="1" smtClean="0">
                <a:solidFill>
                  <a:schemeClr val="tx1"/>
                </a:solidFill>
                <a:effectLst/>
                <a:latin typeface="+mn-lt"/>
                <a:ea typeface="+mn-ea"/>
                <a:cs typeface="+mn-cs"/>
              </a:rPr>
              <a:t>Github</a:t>
            </a:r>
            <a:r>
              <a:rPr lang="en-US" sz="1200" b="0" i="0" kern="1200" dirty="0" smtClean="0">
                <a:solidFill>
                  <a:schemeClr val="tx1"/>
                </a:solidFill>
                <a:effectLst/>
                <a:latin typeface="+mn-lt"/>
                <a:ea typeface="+mn-ea"/>
                <a:cs typeface="+mn-cs"/>
              </a:rPr>
              <a:t>, you'll want to use a </a:t>
            </a:r>
            <a:r>
              <a:rPr lang="en-US" dirty="0" err="1" smtClean="0"/>
              <a:t>git</a:t>
            </a:r>
            <a:r>
              <a:rPr lang="en-US" sz="1200" b="0" i="0" kern="1200" dirty="0" smtClean="0">
                <a:solidFill>
                  <a:schemeClr val="tx1"/>
                </a:solidFill>
                <a:effectLst/>
                <a:latin typeface="+mn-lt"/>
                <a:ea typeface="+mn-ea"/>
                <a:cs typeface="+mn-cs"/>
              </a:rPr>
              <a:t> URL, otherwise you may see an authentication error when you attempt to use match.) </a:t>
            </a:r>
            <a:r>
              <a:rPr lang="en-US" dirty="0" err="1" smtClean="0"/>
              <a:t>fastlane</a:t>
            </a:r>
            <a:r>
              <a:rPr lang="en-US" dirty="0" smtClean="0"/>
              <a:t> match </a:t>
            </a:r>
            <a:r>
              <a:rPr lang="en-US" dirty="0" err="1" smtClean="0"/>
              <a:t>init</a:t>
            </a:r>
            <a:r>
              <a:rPr lang="en-US" sz="1200" b="0" i="0" kern="1200" dirty="0" smtClean="0">
                <a:solidFill>
                  <a:schemeClr val="tx1"/>
                </a:solidFill>
                <a:effectLst/>
                <a:latin typeface="+mn-lt"/>
                <a:ea typeface="+mn-ea"/>
                <a:cs typeface="+mn-cs"/>
              </a:rPr>
              <a:t> won't read or modify your certificates or profiles.</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fastlane</a:t>
            </a:r>
            <a:r>
              <a:rPr lang="en-US" sz="1200" b="0" i="0" kern="1200" dirty="0" smtClean="0">
                <a:solidFill>
                  <a:schemeClr val="tx1"/>
                </a:solidFill>
                <a:effectLst/>
                <a:latin typeface="+mn-lt"/>
                <a:ea typeface="+mn-ea"/>
                <a:cs typeface="+mn-cs"/>
              </a:rPr>
              <a:t> match </a:t>
            </a:r>
            <a:r>
              <a:rPr lang="en-US" sz="1200" b="0" i="0" kern="1200" dirty="0" err="1" smtClean="0">
                <a:solidFill>
                  <a:schemeClr val="tx1"/>
                </a:solidFill>
                <a:effectLst/>
                <a:latin typeface="+mn-lt"/>
                <a:ea typeface="+mn-ea"/>
                <a:cs typeface="+mn-cs"/>
              </a:rPr>
              <a:t>change_password</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openssl</a:t>
            </a:r>
            <a:r>
              <a:rPr lang="en-US" sz="1200" b="0" i="0" kern="1200" dirty="0" smtClean="0">
                <a:solidFill>
                  <a:schemeClr val="tx1"/>
                </a:solidFill>
                <a:effectLst/>
                <a:latin typeface="+mn-lt"/>
                <a:ea typeface="+mn-ea"/>
                <a:cs typeface="+mn-cs"/>
              </a:rPr>
              <a:t> aes-256-cbc -k "&lt;password&gt;" -in "&lt;</a:t>
            </a:r>
            <a:r>
              <a:rPr lang="en-US" sz="1200" b="0" i="0" kern="1200" dirty="0" err="1" smtClean="0">
                <a:solidFill>
                  <a:schemeClr val="tx1"/>
                </a:solidFill>
                <a:effectLst/>
                <a:latin typeface="+mn-lt"/>
                <a:ea typeface="+mn-ea"/>
                <a:cs typeface="+mn-cs"/>
              </a:rPr>
              <a:t>fileYouWantToDecryptPath</a:t>
            </a:r>
            <a:r>
              <a:rPr lang="en-US" sz="1200" b="0" i="0" kern="1200" dirty="0" smtClean="0">
                <a:solidFill>
                  <a:schemeClr val="tx1"/>
                </a:solidFill>
                <a:effectLst/>
                <a:latin typeface="+mn-lt"/>
                <a:ea typeface="+mn-ea"/>
                <a:cs typeface="+mn-cs"/>
              </a:rPr>
              <a:t>&gt;" -out "&lt;</a:t>
            </a:r>
            <a:r>
              <a:rPr lang="en-US" sz="1200" b="0" i="0" kern="1200" dirty="0" err="1" smtClean="0">
                <a:solidFill>
                  <a:schemeClr val="tx1"/>
                </a:solidFill>
                <a:effectLst/>
                <a:latin typeface="+mn-lt"/>
                <a:ea typeface="+mn-ea"/>
                <a:cs typeface="+mn-cs"/>
              </a:rPr>
              <a:t>decryptedFilePath</a:t>
            </a:r>
            <a:r>
              <a:rPr lang="en-US" sz="1200" b="0" i="0" kern="1200" dirty="0" smtClean="0">
                <a:solidFill>
                  <a:schemeClr val="tx1"/>
                </a:solidFill>
                <a:effectLst/>
                <a:latin typeface="+mn-lt"/>
                <a:ea typeface="+mn-ea"/>
                <a:cs typeface="+mn-cs"/>
              </a:rPr>
              <a:t>&gt;" -a </a:t>
            </a:r>
            <a:r>
              <a:rPr lang="mr-IN" sz="1200" b="0"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Both your keys and provisioning profiles are encrypted using OpenSSL using a passphrase.</a:t>
            </a:r>
          </a:p>
          <a:p>
            <a:r>
              <a:rPr lang="en-US" sz="1200" b="0" i="0" kern="1200" dirty="0" smtClean="0">
                <a:solidFill>
                  <a:schemeClr val="tx1"/>
                </a:solidFill>
                <a:effectLst/>
                <a:latin typeface="+mn-lt"/>
                <a:ea typeface="+mn-ea"/>
                <a:cs typeface="+mn-cs"/>
              </a:rPr>
              <a:t>Storing your private keys in a </a:t>
            </a:r>
            <a:r>
              <a:rPr lang="en-US" sz="1200" b="0" i="0" kern="1200" dirty="0" err="1" smtClean="0">
                <a:solidFill>
                  <a:schemeClr val="tx1"/>
                </a:solidFill>
                <a:effectLst/>
                <a:latin typeface="+mn-lt"/>
                <a:ea typeface="+mn-ea"/>
                <a:cs typeface="+mn-cs"/>
              </a:rPr>
              <a:t>Git</a:t>
            </a:r>
            <a:r>
              <a:rPr lang="en-US" sz="1200" b="0" i="0" kern="1200" dirty="0" smtClean="0">
                <a:solidFill>
                  <a:schemeClr val="tx1"/>
                </a:solidFill>
                <a:effectLst/>
                <a:latin typeface="+mn-lt"/>
                <a:ea typeface="+mn-ea"/>
                <a:cs typeface="+mn-cs"/>
              </a:rPr>
              <a:t> repo may sound off-putting at first. We did an in-depth analysis of potential security issues and came to the following conclusions:</a:t>
            </a:r>
          </a:p>
          <a:p>
            <a:endParaRPr lang="en-US" dirty="0"/>
          </a:p>
        </p:txBody>
      </p:sp>
      <p:sp>
        <p:nvSpPr>
          <p:cNvPr id="4" name="Slide Number Placeholder 3"/>
          <p:cNvSpPr>
            <a:spLocks noGrp="1"/>
          </p:cNvSpPr>
          <p:nvPr>
            <p:ph type="sldNum" sz="quarter" idx="10"/>
          </p:nvPr>
        </p:nvSpPr>
        <p:spPr/>
        <p:txBody>
          <a:bodyPr/>
          <a:lstStyle/>
          <a:p>
            <a:fld id="{CBB21A5D-B057-2B4C-A812-986C625E76DA}" type="slidenum">
              <a:rPr lang="en-US" smtClean="0"/>
              <a:t>12</a:t>
            </a:fld>
            <a:endParaRPr lang="en-US"/>
          </a:p>
        </p:txBody>
      </p:sp>
    </p:spTree>
    <p:extLst>
      <p:ext uri="{BB962C8B-B14F-4D97-AF65-F5344CB8AC3E}">
        <p14:creationId xmlns:p14="http://schemas.microsoft.com/office/powerpoint/2010/main" val="570216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B21A5D-B057-2B4C-A812-986C625E76DA}" type="slidenum">
              <a:rPr lang="en-US" smtClean="0"/>
              <a:t>13</a:t>
            </a:fld>
            <a:endParaRPr lang="en-US"/>
          </a:p>
        </p:txBody>
      </p:sp>
    </p:spTree>
    <p:extLst>
      <p:ext uri="{BB962C8B-B14F-4D97-AF65-F5344CB8AC3E}">
        <p14:creationId xmlns:p14="http://schemas.microsoft.com/office/powerpoint/2010/main" val="1629912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A28084D-71A8-874F-BED3-F519E73A1141}" type="datetimeFigureOut">
              <a:rPr lang="en-US" smtClean="0"/>
              <a:t>10/18/17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5F87A5-2EFD-0749-8A98-E10EA7E59448}" type="slidenum">
              <a:rPr lang="en-US" smtClean="0"/>
              <a:t>‹#›</a:t>
            </a:fld>
            <a:endParaRPr lang="en-US"/>
          </a:p>
        </p:txBody>
      </p:sp>
    </p:spTree>
    <p:extLst>
      <p:ext uri="{BB962C8B-B14F-4D97-AF65-F5344CB8AC3E}">
        <p14:creationId xmlns:p14="http://schemas.microsoft.com/office/powerpoint/2010/main" val="248585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A28084D-71A8-874F-BED3-F519E73A1141}" type="datetimeFigureOut">
              <a:rPr lang="en-US" smtClean="0"/>
              <a:t>10/18/17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5F87A5-2EFD-0749-8A98-E10EA7E59448}" type="slidenum">
              <a:rPr lang="en-US" smtClean="0"/>
              <a:t>‹#›</a:t>
            </a:fld>
            <a:endParaRPr lang="en-US"/>
          </a:p>
        </p:txBody>
      </p:sp>
    </p:spTree>
    <p:extLst>
      <p:ext uri="{BB962C8B-B14F-4D97-AF65-F5344CB8AC3E}">
        <p14:creationId xmlns:p14="http://schemas.microsoft.com/office/powerpoint/2010/main" val="179060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A28084D-71A8-874F-BED3-F519E73A1141}" type="datetimeFigureOut">
              <a:rPr lang="en-US" smtClean="0"/>
              <a:t>10/18/17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5F87A5-2EFD-0749-8A98-E10EA7E59448}" type="slidenum">
              <a:rPr lang="en-US" smtClean="0"/>
              <a:t>‹#›</a:t>
            </a:fld>
            <a:endParaRPr lang="en-US"/>
          </a:p>
        </p:txBody>
      </p:sp>
    </p:spTree>
    <p:extLst>
      <p:ext uri="{BB962C8B-B14F-4D97-AF65-F5344CB8AC3E}">
        <p14:creationId xmlns:p14="http://schemas.microsoft.com/office/powerpoint/2010/main" val="847250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A28084D-71A8-874F-BED3-F519E73A1141}" type="datetimeFigureOut">
              <a:rPr lang="en-US" smtClean="0"/>
              <a:t>10/18/17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5F87A5-2EFD-0749-8A98-E10EA7E59448}" type="slidenum">
              <a:rPr lang="en-US" smtClean="0"/>
              <a:t>‹#›</a:t>
            </a:fld>
            <a:endParaRPr lang="en-US"/>
          </a:p>
        </p:txBody>
      </p:sp>
    </p:spTree>
    <p:extLst>
      <p:ext uri="{BB962C8B-B14F-4D97-AF65-F5344CB8AC3E}">
        <p14:creationId xmlns:p14="http://schemas.microsoft.com/office/powerpoint/2010/main" val="1185486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A28084D-71A8-874F-BED3-F519E73A1141}" type="datetimeFigureOut">
              <a:rPr lang="en-US" smtClean="0"/>
              <a:t>10/18/17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5F87A5-2EFD-0749-8A98-E10EA7E59448}" type="slidenum">
              <a:rPr lang="en-US" smtClean="0"/>
              <a:t>‹#›</a:t>
            </a:fld>
            <a:endParaRPr lang="en-US"/>
          </a:p>
        </p:txBody>
      </p:sp>
    </p:spTree>
    <p:extLst>
      <p:ext uri="{BB962C8B-B14F-4D97-AF65-F5344CB8AC3E}">
        <p14:creationId xmlns:p14="http://schemas.microsoft.com/office/powerpoint/2010/main" val="113152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A28084D-71A8-874F-BED3-F519E73A1141}" type="datetimeFigureOut">
              <a:rPr lang="en-US" smtClean="0"/>
              <a:t>10/18/17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5F87A5-2EFD-0749-8A98-E10EA7E59448}" type="slidenum">
              <a:rPr lang="en-US" smtClean="0"/>
              <a:t>‹#›</a:t>
            </a:fld>
            <a:endParaRPr lang="en-US"/>
          </a:p>
        </p:txBody>
      </p:sp>
    </p:spTree>
    <p:extLst>
      <p:ext uri="{BB962C8B-B14F-4D97-AF65-F5344CB8AC3E}">
        <p14:creationId xmlns:p14="http://schemas.microsoft.com/office/powerpoint/2010/main" val="1223947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A28084D-71A8-874F-BED3-F519E73A1141}" type="datetimeFigureOut">
              <a:rPr lang="en-US" smtClean="0"/>
              <a:t>10/18/17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5F87A5-2EFD-0749-8A98-E10EA7E59448}" type="slidenum">
              <a:rPr lang="en-US" smtClean="0"/>
              <a:t>‹#›</a:t>
            </a:fld>
            <a:endParaRPr lang="en-US"/>
          </a:p>
        </p:txBody>
      </p:sp>
    </p:spTree>
    <p:extLst>
      <p:ext uri="{BB962C8B-B14F-4D97-AF65-F5344CB8AC3E}">
        <p14:creationId xmlns:p14="http://schemas.microsoft.com/office/powerpoint/2010/main" val="137273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A28084D-71A8-874F-BED3-F519E73A1141}" type="datetimeFigureOut">
              <a:rPr lang="en-US" smtClean="0"/>
              <a:t>10/18/17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5F87A5-2EFD-0749-8A98-E10EA7E59448}" type="slidenum">
              <a:rPr lang="en-US" smtClean="0"/>
              <a:t>‹#›</a:t>
            </a:fld>
            <a:endParaRPr lang="en-US"/>
          </a:p>
        </p:txBody>
      </p:sp>
    </p:spTree>
    <p:extLst>
      <p:ext uri="{BB962C8B-B14F-4D97-AF65-F5344CB8AC3E}">
        <p14:creationId xmlns:p14="http://schemas.microsoft.com/office/powerpoint/2010/main" val="7606978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28084D-71A8-874F-BED3-F519E73A1141}" type="datetimeFigureOut">
              <a:rPr lang="en-US" smtClean="0"/>
              <a:t>10/18/17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5F87A5-2EFD-0749-8A98-E10EA7E59448}" type="slidenum">
              <a:rPr lang="en-US" smtClean="0"/>
              <a:t>‹#›</a:t>
            </a:fld>
            <a:endParaRPr lang="en-US"/>
          </a:p>
        </p:txBody>
      </p:sp>
    </p:spTree>
    <p:extLst>
      <p:ext uri="{BB962C8B-B14F-4D97-AF65-F5344CB8AC3E}">
        <p14:creationId xmlns:p14="http://schemas.microsoft.com/office/powerpoint/2010/main" val="1078278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A28084D-71A8-874F-BED3-F519E73A1141}" type="datetimeFigureOut">
              <a:rPr lang="en-US" smtClean="0"/>
              <a:t>10/18/17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5F87A5-2EFD-0749-8A98-E10EA7E59448}" type="slidenum">
              <a:rPr lang="en-US" smtClean="0"/>
              <a:t>‹#›</a:t>
            </a:fld>
            <a:endParaRPr lang="en-US"/>
          </a:p>
        </p:txBody>
      </p:sp>
    </p:spTree>
    <p:extLst>
      <p:ext uri="{BB962C8B-B14F-4D97-AF65-F5344CB8AC3E}">
        <p14:creationId xmlns:p14="http://schemas.microsoft.com/office/powerpoint/2010/main" val="7529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A28084D-71A8-874F-BED3-F519E73A1141}" type="datetimeFigureOut">
              <a:rPr lang="en-US" smtClean="0"/>
              <a:t>10/18/17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5F87A5-2EFD-0749-8A98-E10EA7E59448}" type="slidenum">
              <a:rPr lang="en-US" smtClean="0"/>
              <a:t>‹#›</a:t>
            </a:fld>
            <a:endParaRPr lang="en-US"/>
          </a:p>
        </p:txBody>
      </p:sp>
    </p:spTree>
    <p:extLst>
      <p:ext uri="{BB962C8B-B14F-4D97-AF65-F5344CB8AC3E}">
        <p14:creationId xmlns:p14="http://schemas.microsoft.com/office/powerpoint/2010/main" val="199761637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28084D-71A8-874F-BED3-F519E73A1141}" type="datetimeFigureOut">
              <a:rPr lang="en-US" smtClean="0"/>
              <a:t>10/18/17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5F87A5-2EFD-0749-8A98-E10EA7E59448}" type="slidenum">
              <a:rPr lang="en-US" smtClean="0"/>
              <a:t>‹#›</a:t>
            </a:fld>
            <a:endParaRPr lang="en-US"/>
          </a:p>
        </p:txBody>
      </p:sp>
    </p:spTree>
    <p:extLst>
      <p:ext uri="{BB962C8B-B14F-4D97-AF65-F5344CB8AC3E}">
        <p14:creationId xmlns:p14="http://schemas.microsoft.com/office/powerpoint/2010/main" val="9108963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2.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3.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4.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5.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6.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7.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8.tiff"/></Relationships>
</file>

<file path=ppt/slides/_rels/slide17.xml.rels><?xml version="1.0" encoding="UTF-8" standalone="yes"?>
<Relationships xmlns="http://schemas.openxmlformats.org/package/2006/relationships"><Relationship Id="rId3" Type="http://schemas.openxmlformats.org/officeDocument/2006/relationships/image" Target="../media/image20.tiff"/><Relationship Id="rId4" Type="http://schemas.openxmlformats.org/officeDocument/2006/relationships/image" Target="../media/image21.tiff"/><Relationship Id="rId5" Type="http://schemas.openxmlformats.org/officeDocument/2006/relationships/image" Target="../media/image22.tiff"/><Relationship Id="rId1" Type="http://schemas.openxmlformats.org/officeDocument/2006/relationships/slideLayout" Target="../slideLayouts/slideLayout8.xml"/><Relationship Id="rId2" Type="http://schemas.openxmlformats.org/officeDocument/2006/relationships/image" Target="../media/image19.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3.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hyperlink" Target="https://twitter.com/iinteractive" TargetMode="External"/><Relationship Id="rId4" Type="http://schemas.openxmlformats.org/officeDocument/2006/relationships/image" Target="../media/image2.png"/><Relationship Id="rId5" Type="http://schemas.openxmlformats.org/officeDocument/2006/relationships/image" Target="../media/image3.jpg"/><Relationship Id="rId6" Type="http://schemas.openxmlformats.org/officeDocument/2006/relationships/hyperlink" Target="mailto:sean.Sparkman@gmail.com" TargetMode="External"/><Relationship Id="rId7" Type="http://schemas.openxmlformats.org/officeDocument/2006/relationships/hyperlink" Target="https://twitter.com/seansparkman" TargetMode="External"/><Relationship Id="rId8"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7.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8.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9.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0.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825550"/>
            <a:ext cx="9144000" cy="937727"/>
          </a:xfrm>
        </p:spPr>
        <p:txBody>
          <a:bodyPr>
            <a:normAutofit/>
          </a:bodyPr>
          <a:lstStyle/>
          <a:p>
            <a:r>
              <a:rPr lang="en-US" sz="4400" dirty="0" smtClean="0">
                <a:solidFill>
                  <a:srgbClr val="575757"/>
                </a:solidFill>
              </a:rPr>
              <a:t>Automation done right</a:t>
            </a:r>
            <a:endParaRPr lang="en-US" sz="4400" dirty="0">
              <a:solidFill>
                <a:srgbClr val="575757"/>
              </a:solidFill>
            </a:endParaRPr>
          </a:p>
        </p:txBody>
      </p:sp>
      <p:pic>
        <p:nvPicPr>
          <p:cNvPr id="4" name="Picture 3"/>
          <p:cNvPicPr>
            <a:picLocks noChangeAspect="1"/>
          </p:cNvPicPr>
          <p:nvPr/>
        </p:nvPicPr>
        <p:blipFill>
          <a:blip r:embed="rId2"/>
          <a:stretch>
            <a:fillRect/>
          </a:stretch>
        </p:blipFill>
        <p:spPr>
          <a:xfrm>
            <a:off x="4279900" y="2299478"/>
            <a:ext cx="3632200" cy="1270000"/>
          </a:xfrm>
          <a:prstGeom prst="rect">
            <a:avLst/>
          </a:prstGeom>
        </p:spPr>
      </p:pic>
      <p:sp>
        <p:nvSpPr>
          <p:cNvPr id="6" name="Text Placeholder 1"/>
          <p:cNvSpPr txBox="1">
            <a:spLocks/>
          </p:cNvSpPr>
          <p:nvPr/>
        </p:nvSpPr>
        <p:spPr>
          <a:xfrm>
            <a:off x="271930" y="5359126"/>
            <a:ext cx="11650004" cy="119580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smtClean="0">
                <a:solidFill>
                  <a:srgbClr val="575757"/>
                </a:solidFill>
              </a:rPr>
              <a:t>Sean Sparkman</a:t>
            </a:r>
          </a:p>
          <a:p>
            <a:r>
              <a:rPr lang="en-US" sz="2400" dirty="0" smtClean="0">
                <a:solidFill>
                  <a:srgbClr val="575757"/>
                </a:solidFill>
              </a:rPr>
              <a:t>@</a:t>
            </a:r>
            <a:r>
              <a:rPr lang="en-US" sz="2400" dirty="0" err="1" smtClean="0">
                <a:solidFill>
                  <a:srgbClr val="575757"/>
                </a:solidFill>
              </a:rPr>
              <a:t>seansparkman</a:t>
            </a:r>
            <a:endParaRPr lang="en-US" sz="2400" dirty="0" smtClean="0">
              <a:solidFill>
                <a:srgbClr val="575757"/>
              </a:solidFill>
            </a:endParaRPr>
          </a:p>
          <a:p>
            <a:r>
              <a:rPr lang="en-US" sz="2400" dirty="0" smtClean="0">
                <a:solidFill>
                  <a:srgbClr val="575757"/>
                </a:solidFill>
              </a:rPr>
              <a:t>Microsoft MVP and </a:t>
            </a:r>
            <a:r>
              <a:rPr lang="en-US" sz="2400" dirty="0" err="1" smtClean="0">
                <a:solidFill>
                  <a:srgbClr val="575757"/>
                </a:solidFill>
              </a:rPr>
              <a:t>Xamarin</a:t>
            </a:r>
            <a:r>
              <a:rPr lang="en-US" sz="2400" dirty="0" smtClean="0">
                <a:solidFill>
                  <a:srgbClr val="575757"/>
                </a:solidFill>
              </a:rPr>
              <a:t> MVP</a:t>
            </a:r>
          </a:p>
          <a:p>
            <a:r>
              <a:rPr lang="en-US" sz="2400" dirty="0" err="1" smtClean="0">
                <a:solidFill>
                  <a:srgbClr val="575757"/>
                </a:solidFill>
              </a:rPr>
              <a:t>sean.sparkman@gmail.com</a:t>
            </a:r>
            <a:endParaRPr lang="en-US" sz="2400" dirty="0">
              <a:solidFill>
                <a:srgbClr val="575757"/>
              </a:solidFill>
            </a:endParaRPr>
          </a:p>
        </p:txBody>
      </p:sp>
    </p:spTree>
    <p:extLst>
      <p:ext uri="{BB962C8B-B14F-4D97-AF65-F5344CB8AC3E}">
        <p14:creationId xmlns:p14="http://schemas.microsoft.com/office/powerpoint/2010/main" val="19291790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2" name="Rectangle 11">
            <a:extLst>
              <a:ext uri="{FF2B5EF4-FFF2-40B4-BE49-F238E27FC236}">
                <a16:creationId xmlns="" xmlns:a16="http://schemas.microsoft.com/office/drawing/2014/main" id="{5E39A796-BE83-48B1-B33F-35C4A32AAB5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 xmlns:a16="http://schemas.microsoft.com/office/drawing/2014/main" id="{72F84B47-E267-4194-8194-831DB7B5547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solidFill>
            <a:schemeClr val="bg1"/>
          </a:solidFill>
          <a:ln w="9525">
            <a:no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648931" y="484632"/>
            <a:ext cx="3505494" cy="5739187"/>
          </a:xfrm>
        </p:spPr>
        <p:txBody>
          <a:bodyPr vert="horz" lIns="91440" tIns="45720" rIns="91440" bIns="45720" rtlCol="0">
            <a:normAutofit/>
          </a:bodyPr>
          <a:lstStyle/>
          <a:p>
            <a:pPr indent="-228600">
              <a:buFont typeface="Arial" panose="020B0604020202020204" pitchFamily="34" charset="0"/>
              <a:buChar char="•"/>
            </a:pPr>
            <a:r>
              <a:rPr lang="en-US" sz="2000" dirty="0" smtClean="0"/>
              <a:t>Fetch or generate the latest available code signing identity</a:t>
            </a:r>
          </a:p>
          <a:p>
            <a:pPr indent="-228600">
              <a:buFont typeface="Arial" panose="020B0604020202020204" pitchFamily="34" charset="0"/>
              <a:buChar char="•"/>
            </a:pPr>
            <a:r>
              <a:rPr lang="en-US" sz="2000" dirty="0" smtClean="0"/>
              <a:t>Creates private key</a:t>
            </a:r>
          </a:p>
          <a:p>
            <a:pPr indent="-228600">
              <a:buFont typeface="Arial" panose="020B0604020202020204" pitchFamily="34" charset="0"/>
              <a:buChar char="•"/>
            </a:pPr>
            <a:r>
              <a:rPr lang="en-US" sz="2000" dirty="0" smtClean="0"/>
              <a:t>Creates signing request</a:t>
            </a:r>
          </a:p>
          <a:p>
            <a:pPr indent="-228600">
              <a:buFont typeface="Arial" panose="020B0604020202020204" pitchFamily="34" charset="0"/>
              <a:buChar char="•"/>
            </a:pPr>
            <a:r>
              <a:rPr lang="en-US" sz="2000" dirty="0" smtClean="0"/>
              <a:t>Generate, download and install certificates</a:t>
            </a:r>
          </a:p>
          <a:p>
            <a:pPr indent="-228600">
              <a:buFont typeface="Arial" panose="020B0604020202020204" pitchFamily="34" charset="0"/>
              <a:buChar char="•"/>
            </a:pPr>
            <a:r>
              <a:rPr lang="en-US" sz="2000" dirty="0" smtClean="0"/>
              <a:t>Import all generated files to your keychain</a:t>
            </a:r>
          </a:p>
        </p:txBody>
      </p:sp>
      <p:pic>
        <p:nvPicPr>
          <p:cNvPr id="6" name="Content Placeholder 5"/>
          <p:cNvPicPr>
            <a:picLocks noGrp="1" noChangeAspect="1"/>
          </p:cNvPicPr>
          <p:nvPr>
            <p:ph idx="1"/>
          </p:nvPr>
        </p:nvPicPr>
        <p:blipFill>
          <a:blip r:embed="rId3"/>
          <a:stretch>
            <a:fillRect/>
          </a:stretch>
        </p:blipFill>
        <p:spPr>
          <a:xfrm>
            <a:off x="6089301" y="2336767"/>
            <a:ext cx="4432074" cy="2182290"/>
          </a:xfrm>
          <a:prstGeom prst="rect">
            <a:avLst/>
          </a:prstGeom>
        </p:spPr>
      </p:pic>
    </p:spTree>
    <p:extLst>
      <p:ext uri="{BB962C8B-B14F-4D97-AF65-F5344CB8AC3E}">
        <p14:creationId xmlns:p14="http://schemas.microsoft.com/office/powerpoint/2010/main" val="1110278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2" name="Rectangle 11">
            <a:extLst>
              <a:ext uri="{FF2B5EF4-FFF2-40B4-BE49-F238E27FC236}">
                <a16:creationId xmlns="" xmlns:a16="http://schemas.microsoft.com/office/drawing/2014/main" id="{5E39A796-BE83-48B1-B33F-35C4A32AAB5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 xmlns:a16="http://schemas.microsoft.com/office/drawing/2014/main" id="{72F84B47-E267-4194-8194-831DB7B5547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solidFill>
            <a:schemeClr val="bg1"/>
          </a:solidFill>
          <a:ln w="9525">
            <a:no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648931" y="484632"/>
            <a:ext cx="3505494" cy="5739187"/>
          </a:xfrm>
        </p:spPr>
        <p:txBody>
          <a:bodyPr vert="horz" lIns="91440" tIns="45720" rIns="91440" bIns="45720" rtlCol="0">
            <a:normAutofit/>
          </a:bodyPr>
          <a:lstStyle/>
          <a:p>
            <a:pPr indent="-228600">
              <a:buFont typeface="Arial" panose="020B0604020202020204" pitchFamily="34" charset="0"/>
              <a:buChar char="•"/>
            </a:pPr>
            <a:r>
              <a:rPr lang="en-US" sz="2000" dirty="0" smtClean="0"/>
              <a:t>Generates Provisioning Profiles</a:t>
            </a:r>
          </a:p>
          <a:p>
            <a:pPr indent="-228600">
              <a:buFont typeface="Arial" panose="020B0604020202020204" pitchFamily="34" charset="0"/>
              <a:buChar char="•"/>
            </a:pPr>
            <a:r>
              <a:rPr lang="en-US" sz="2000" dirty="0" smtClean="0"/>
              <a:t>Supports App Store, Ad Hoc, Development and Enterprise Provisioning</a:t>
            </a:r>
          </a:p>
          <a:p>
            <a:pPr indent="-228600">
              <a:buFont typeface="Arial" panose="020B0604020202020204" pitchFamily="34" charset="0"/>
              <a:buChar char="•"/>
            </a:pPr>
            <a:r>
              <a:rPr lang="en-US" sz="2000" dirty="0" smtClean="0"/>
              <a:t>Create, Repair, Renew and Download</a:t>
            </a:r>
          </a:p>
          <a:p>
            <a:pPr indent="-228600">
              <a:buFont typeface="Arial" panose="020B0604020202020204" pitchFamily="34" charset="0"/>
              <a:buChar char="•"/>
            </a:pPr>
            <a:r>
              <a:rPr lang="en-US" sz="2000" dirty="0" smtClean="0"/>
              <a:t>Better control than </a:t>
            </a:r>
            <a:r>
              <a:rPr lang="en-US" sz="2000" dirty="0" err="1" smtClean="0"/>
              <a:t>XCode</a:t>
            </a:r>
            <a:endParaRPr lang="en-US" sz="2000" dirty="0" smtClean="0"/>
          </a:p>
        </p:txBody>
      </p:sp>
      <p:pic>
        <p:nvPicPr>
          <p:cNvPr id="9" name="Content Placeholder 4"/>
          <p:cNvPicPr>
            <a:picLocks noGrp="1" noChangeAspect="1"/>
          </p:cNvPicPr>
          <p:nvPr>
            <p:ph idx="1"/>
          </p:nvPr>
        </p:nvPicPr>
        <p:blipFill>
          <a:blip r:embed="rId3"/>
          <a:stretch>
            <a:fillRect/>
          </a:stretch>
        </p:blipFill>
        <p:spPr>
          <a:xfrm>
            <a:off x="6177972" y="2326849"/>
            <a:ext cx="4473281" cy="2027608"/>
          </a:xfrm>
          <a:prstGeom prst="rect">
            <a:avLst/>
          </a:prstGeom>
        </p:spPr>
      </p:pic>
    </p:spTree>
    <p:extLst>
      <p:ext uri="{BB962C8B-B14F-4D97-AF65-F5344CB8AC3E}">
        <p14:creationId xmlns:p14="http://schemas.microsoft.com/office/powerpoint/2010/main" val="6459134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2" name="Rectangle 11">
            <a:extLst>
              <a:ext uri="{FF2B5EF4-FFF2-40B4-BE49-F238E27FC236}">
                <a16:creationId xmlns="" xmlns:a16="http://schemas.microsoft.com/office/drawing/2014/main" id="{5E39A796-BE83-48B1-B33F-35C4A32AAB5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 xmlns:a16="http://schemas.microsoft.com/office/drawing/2014/main" id="{72F84B47-E267-4194-8194-831DB7B5547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solidFill>
            <a:schemeClr val="bg1"/>
          </a:solidFill>
          <a:ln w="9525">
            <a:no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648931" y="484632"/>
            <a:ext cx="3505494" cy="5739187"/>
          </a:xfrm>
        </p:spPr>
        <p:txBody>
          <a:bodyPr vert="horz" lIns="91440" tIns="45720" rIns="91440" bIns="45720" rtlCol="0">
            <a:normAutofit/>
          </a:bodyPr>
          <a:lstStyle/>
          <a:p>
            <a:pPr indent="-228600">
              <a:buFont typeface="Arial" panose="020B0604020202020204" pitchFamily="34" charset="0"/>
              <a:buChar char="•"/>
            </a:pPr>
            <a:r>
              <a:rPr lang="en-US" sz="2000" dirty="0" smtClean="0"/>
              <a:t>Easily sync your certificates and profiles across your team using </a:t>
            </a:r>
            <a:r>
              <a:rPr lang="en-US" sz="2000" dirty="0" err="1" smtClean="0"/>
              <a:t>git</a:t>
            </a:r>
            <a:endParaRPr lang="en-US" sz="2000" dirty="0" smtClean="0"/>
          </a:p>
          <a:p>
            <a:pPr indent="-228600">
              <a:buFont typeface="Arial" panose="020B0604020202020204" pitchFamily="34" charset="0"/>
              <a:buChar char="•"/>
            </a:pPr>
            <a:r>
              <a:rPr lang="en-US" sz="2000" dirty="0" smtClean="0"/>
              <a:t>Uses cert and sigh tools to generate and manage your profiles and certificates</a:t>
            </a:r>
          </a:p>
          <a:p>
            <a:pPr indent="-228600">
              <a:buFont typeface="Arial" panose="020B0604020202020204" pitchFamily="34" charset="0"/>
              <a:buChar char="•"/>
            </a:pPr>
            <a:r>
              <a:rPr lang="en-US" sz="2000" dirty="0" smtClean="0"/>
              <a:t>Stores your certificates and profiles with encryption in a </a:t>
            </a:r>
            <a:r>
              <a:rPr lang="en-US" sz="2000" dirty="0" err="1" smtClean="0"/>
              <a:t>git</a:t>
            </a:r>
            <a:r>
              <a:rPr lang="en-US" sz="2000" dirty="0" smtClean="0"/>
              <a:t> repo</a:t>
            </a:r>
          </a:p>
        </p:txBody>
      </p:sp>
      <p:pic>
        <p:nvPicPr>
          <p:cNvPr id="2" name="Picture 1"/>
          <p:cNvPicPr>
            <a:picLocks noChangeAspect="1"/>
          </p:cNvPicPr>
          <p:nvPr/>
        </p:nvPicPr>
        <p:blipFill>
          <a:blip r:embed="rId3"/>
          <a:stretch>
            <a:fillRect/>
          </a:stretch>
        </p:blipFill>
        <p:spPr>
          <a:xfrm>
            <a:off x="5567733" y="2365291"/>
            <a:ext cx="5693758" cy="1989166"/>
          </a:xfrm>
          <a:prstGeom prst="rect">
            <a:avLst/>
          </a:prstGeom>
        </p:spPr>
      </p:pic>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02763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2" name="Rectangle 11">
            <a:extLst>
              <a:ext uri="{FF2B5EF4-FFF2-40B4-BE49-F238E27FC236}">
                <a16:creationId xmlns="" xmlns:a16="http://schemas.microsoft.com/office/drawing/2014/main" id="{5E39A796-BE83-48B1-B33F-35C4A32AAB5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 xmlns:a16="http://schemas.microsoft.com/office/drawing/2014/main" id="{72F84B47-E267-4194-8194-831DB7B5547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solidFill>
            <a:schemeClr val="bg1"/>
          </a:solidFill>
          <a:ln w="9525">
            <a:no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648931" y="484632"/>
            <a:ext cx="3505494" cy="5739187"/>
          </a:xfrm>
        </p:spPr>
        <p:txBody>
          <a:bodyPr vert="horz" lIns="91440" tIns="45720" rIns="91440" bIns="45720" rtlCol="0">
            <a:normAutofit/>
          </a:bodyPr>
          <a:lstStyle/>
          <a:p>
            <a:pPr indent="-228600">
              <a:buFont typeface="Arial" panose="020B0604020202020204" pitchFamily="34" charset="0"/>
              <a:buChar char="•"/>
            </a:pPr>
            <a:r>
              <a:rPr lang="en-US" sz="2000" dirty="0" smtClean="0"/>
              <a:t>Makes sure your push notification certificates are valid</a:t>
            </a:r>
          </a:p>
          <a:p>
            <a:pPr indent="-228600">
              <a:buFont typeface="Arial" panose="020B0604020202020204" pitchFamily="34" charset="0"/>
              <a:buChar char="•"/>
            </a:pPr>
            <a:r>
              <a:rPr lang="en-US" sz="2000" dirty="0" smtClean="0"/>
              <a:t>Can create new push notification certificates</a:t>
            </a:r>
          </a:p>
          <a:p>
            <a:pPr indent="-228600">
              <a:buFont typeface="Arial" panose="020B0604020202020204" pitchFamily="34" charset="0"/>
              <a:buChar char="•"/>
            </a:pPr>
            <a:r>
              <a:rPr lang="en-US" sz="2000" dirty="0" smtClean="0"/>
              <a:t>Supports .</a:t>
            </a:r>
            <a:r>
              <a:rPr lang="en-US" sz="2000" dirty="0" err="1" smtClean="0"/>
              <a:t>pem</a:t>
            </a:r>
            <a:r>
              <a:rPr lang="en-US" sz="2000" dirty="0" smtClean="0"/>
              <a:t>, .</a:t>
            </a:r>
            <a:r>
              <a:rPr lang="en-US" sz="2000" dirty="0" err="1" smtClean="0"/>
              <a:t>cer</a:t>
            </a:r>
            <a:r>
              <a:rPr lang="en-US" sz="2000" dirty="0" smtClean="0"/>
              <a:t>, and .p12</a:t>
            </a:r>
          </a:p>
        </p:txBody>
      </p:sp>
      <p:pic>
        <p:nvPicPr>
          <p:cNvPr id="5" name="Content Placeholder 4"/>
          <p:cNvPicPr>
            <a:picLocks noGrp="1" noChangeAspect="1"/>
          </p:cNvPicPr>
          <p:nvPr>
            <p:ph idx="1"/>
          </p:nvPr>
        </p:nvPicPr>
        <p:blipFill>
          <a:blip r:embed="rId3"/>
          <a:stretch>
            <a:fillRect/>
          </a:stretch>
        </p:blipFill>
        <p:spPr>
          <a:xfrm>
            <a:off x="5745896" y="2206998"/>
            <a:ext cx="5190397" cy="2294453"/>
          </a:xfrm>
          <a:prstGeom prst="rect">
            <a:avLst/>
          </a:prstGeom>
        </p:spPr>
      </p:pic>
    </p:spTree>
    <p:extLst>
      <p:ext uri="{BB962C8B-B14F-4D97-AF65-F5344CB8AC3E}">
        <p14:creationId xmlns:p14="http://schemas.microsoft.com/office/powerpoint/2010/main" val="1150183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2" name="Rectangle 11">
            <a:extLst>
              <a:ext uri="{FF2B5EF4-FFF2-40B4-BE49-F238E27FC236}">
                <a16:creationId xmlns="" xmlns:a16="http://schemas.microsoft.com/office/drawing/2014/main" id="{5E39A796-BE83-48B1-B33F-35C4A32AAB5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 xmlns:a16="http://schemas.microsoft.com/office/drawing/2014/main" id="{72F84B47-E267-4194-8194-831DB7B5547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solidFill>
            <a:schemeClr val="bg1"/>
          </a:solidFill>
          <a:ln w="9525">
            <a:no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p:cNvPicPr>
            <a:picLocks noGrp="1" noChangeAspect="1"/>
          </p:cNvPicPr>
          <p:nvPr>
            <p:ph idx="1"/>
          </p:nvPr>
        </p:nvPicPr>
        <p:blipFill>
          <a:blip r:embed="rId2"/>
          <a:stretch>
            <a:fillRect/>
          </a:stretch>
        </p:blipFill>
        <p:spPr>
          <a:xfrm>
            <a:off x="5608319" y="2446998"/>
            <a:ext cx="5614835" cy="1810784"/>
          </a:xfrm>
          <a:prstGeom prst="rect">
            <a:avLst/>
          </a:prstGeom>
          <a:effectLst/>
        </p:spPr>
      </p:pic>
      <p:sp>
        <p:nvSpPr>
          <p:cNvPr id="4" name="Text Placeholder 3"/>
          <p:cNvSpPr>
            <a:spLocks noGrp="1"/>
          </p:cNvSpPr>
          <p:nvPr>
            <p:ph type="body" sz="half" idx="2"/>
          </p:nvPr>
        </p:nvSpPr>
        <p:spPr>
          <a:xfrm>
            <a:off x="648931" y="484632"/>
            <a:ext cx="3505494" cy="5739187"/>
          </a:xfrm>
        </p:spPr>
        <p:txBody>
          <a:bodyPr vert="horz" lIns="91440" tIns="45720" rIns="91440" bIns="45720" rtlCol="0">
            <a:normAutofit/>
          </a:bodyPr>
          <a:lstStyle/>
          <a:p>
            <a:pPr indent="-228600">
              <a:buFont typeface="Arial" panose="020B0604020202020204" pitchFamily="34" charset="0"/>
              <a:buChar char="•"/>
            </a:pPr>
            <a:r>
              <a:rPr lang="en-US" sz="2000" dirty="0" smtClean="0"/>
              <a:t>Upload new app metadata and builds to iTunes Connect</a:t>
            </a:r>
            <a:endParaRPr lang="en-US" sz="2000" dirty="0"/>
          </a:p>
        </p:txBody>
      </p:sp>
    </p:spTree>
    <p:extLst>
      <p:ext uri="{BB962C8B-B14F-4D97-AF65-F5344CB8AC3E}">
        <p14:creationId xmlns:p14="http://schemas.microsoft.com/office/powerpoint/2010/main" val="255416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2" name="Rectangle 11">
            <a:extLst>
              <a:ext uri="{FF2B5EF4-FFF2-40B4-BE49-F238E27FC236}">
                <a16:creationId xmlns="" xmlns:a16="http://schemas.microsoft.com/office/drawing/2014/main" id="{5E39A796-BE83-48B1-B33F-35C4A32AAB5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 xmlns:a16="http://schemas.microsoft.com/office/drawing/2014/main" id="{72F84B47-E267-4194-8194-831DB7B5547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solidFill>
            <a:schemeClr val="bg1"/>
          </a:solidFill>
          <a:ln w="9525">
            <a:no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648931" y="484632"/>
            <a:ext cx="3505494" cy="5739187"/>
          </a:xfrm>
        </p:spPr>
        <p:txBody>
          <a:bodyPr vert="horz" lIns="91440" tIns="45720" rIns="91440" bIns="45720" rtlCol="0">
            <a:normAutofit/>
          </a:bodyPr>
          <a:lstStyle/>
          <a:p>
            <a:pPr indent="-228600">
              <a:buFont typeface="Arial" panose="020B0604020202020204" pitchFamily="34" charset="0"/>
              <a:buChar char="•"/>
            </a:pPr>
            <a:r>
              <a:rPr lang="en-US" sz="2000" dirty="0" smtClean="0"/>
              <a:t>Checks your app’s metadata before submitting to the store</a:t>
            </a:r>
          </a:p>
          <a:p>
            <a:pPr indent="-228600">
              <a:buFont typeface="Arial" panose="020B0604020202020204" pitchFamily="34" charset="0"/>
              <a:buChar char="•"/>
            </a:pPr>
            <a:r>
              <a:rPr lang="en-US" sz="2000" dirty="0" smtClean="0"/>
              <a:t>Must already be setup and ready for submission in iTunes Connect</a:t>
            </a:r>
            <a:endParaRPr lang="en-US" sz="2000" dirty="0"/>
          </a:p>
        </p:txBody>
      </p:sp>
      <p:pic>
        <p:nvPicPr>
          <p:cNvPr id="2" name="Picture 1"/>
          <p:cNvPicPr>
            <a:picLocks noChangeAspect="1"/>
          </p:cNvPicPr>
          <p:nvPr/>
        </p:nvPicPr>
        <p:blipFill>
          <a:blip r:embed="rId2"/>
          <a:stretch>
            <a:fillRect/>
          </a:stretch>
        </p:blipFill>
        <p:spPr>
          <a:xfrm>
            <a:off x="5324096" y="2675115"/>
            <a:ext cx="6182864" cy="1354550"/>
          </a:xfrm>
          <a:prstGeom prst="rect">
            <a:avLst/>
          </a:prstGeom>
        </p:spPr>
      </p:pic>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527889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2" name="Freeform: Shape 11">
            <a:extLst>
              <a:ext uri="{FF2B5EF4-FFF2-40B4-BE49-F238E27FC236}">
                <a16:creationId xmlns="" xmlns:a16="http://schemas.microsoft.com/office/drawing/2014/main" id="{F60FCA6E-0894-46CD-BD49-5955A51E008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1955" y="5346696"/>
            <a:ext cx="5360045" cy="1511304"/>
          </a:xfrm>
          <a:custGeom>
            <a:avLst/>
            <a:gdLst>
              <a:gd name="connsiteX0" fmla="*/ 4545473 w 5360045"/>
              <a:gd name="connsiteY0" fmla="*/ 0 h 1511304"/>
              <a:gd name="connsiteX1" fmla="*/ 5360045 w 5360045"/>
              <a:gd name="connsiteY1" fmla="*/ 0 h 1511304"/>
              <a:gd name="connsiteX2" fmla="*/ 5360045 w 5360045"/>
              <a:gd name="connsiteY2" fmla="*/ 1046730 h 1511304"/>
              <a:gd name="connsiteX3" fmla="*/ 5360045 w 5360045"/>
              <a:gd name="connsiteY3" fmla="*/ 1508760 h 1511304"/>
              <a:gd name="connsiteX4" fmla="*/ 5360045 w 5360045"/>
              <a:gd name="connsiteY4" fmla="*/ 1511304 h 1511304"/>
              <a:gd name="connsiteX5" fmla="*/ 4545474 w 5360045"/>
              <a:gd name="connsiteY5" fmla="*/ 1511304 h 1511304"/>
              <a:gd name="connsiteX6" fmla="*/ 2525897 w 5360045"/>
              <a:gd name="connsiteY6" fmla="*/ 1511304 h 1511304"/>
              <a:gd name="connsiteX7" fmla="*/ 0 w 5360045"/>
              <a:gd name="connsiteY7" fmla="*/ 1511304 h 1511304"/>
              <a:gd name="connsiteX8" fmla="*/ 697617 w 5360045"/>
              <a:gd name="connsiteY8" fmla="*/ 3 h 1511304"/>
              <a:gd name="connsiteX9" fmla="*/ 4545473 w 5360045"/>
              <a:gd name="connsiteY9"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0045" h="1511304">
                <a:moveTo>
                  <a:pt x="4545473" y="0"/>
                </a:moveTo>
                <a:lnTo>
                  <a:pt x="5360045" y="0"/>
                </a:lnTo>
                <a:lnTo>
                  <a:pt x="5360045" y="1046730"/>
                </a:lnTo>
                <a:lnTo>
                  <a:pt x="5360045" y="1508760"/>
                </a:lnTo>
                <a:lnTo>
                  <a:pt x="5360045" y="1511304"/>
                </a:lnTo>
                <a:lnTo>
                  <a:pt x="4545474" y="1511304"/>
                </a:lnTo>
                <a:lnTo>
                  <a:pt x="2525897" y="1511304"/>
                </a:lnTo>
                <a:lnTo>
                  <a:pt x="0" y="1511304"/>
                </a:lnTo>
                <a:lnTo>
                  <a:pt x="697617" y="3"/>
                </a:lnTo>
                <a:lnTo>
                  <a:pt x="4545473" y="3"/>
                </a:lnTo>
                <a:close/>
              </a:path>
            </a:pathLst>
          </a:cu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 xmlns:a16="http://schemas.microsoft.com/office/drawing/2014/main" id="{E78C6E4B-A1F1-4B6C-97EC-BE997495D6A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46694"/>
            <a:ext cx="7346605" cy="1511306"/>
          </a:xfrm>
          <a:custGeom>
            <a:avLst/>
            <a:gdLst>
              <a:gd name="connsiteX0" fmla="*/ 0 w 7346605"/>
              <a:gd name="connsiteY0" fmla="*/ 0 h 1511306"/>
              <a:gd name="connsiteX1" fmla="*/ 239486 w 7346605"/>
              <a:gd name="connsiteY1" fmla="*/ 0 h 1511306"/>
              <a:gd name="connsiteX2" fmla="*/ 1209568 w 7346605"/>
              <a:gd name="connsiteY2" fmla="*/ 0 h 1511306"/>
              <a:gd name="connsiteX3" fmla="*/ 2405743 w 7346605"/>
              <a:gd name="connsiteY3" fmla="*/ 0 h 1511306"/>
              <a:gd name="connsiteX4" fmla="*/ 2405743 w 7346605"/>
              <a:gd name="connsiteY4" fmla="*/ 2544 h 1511306"/>
              <a:gd name="connsiteX5" fmla="*/ 2801131 w 7346605"/>
              <a:gd name="connsiteY5" fmla="*/ 2544 h 1511306"/>
              <a:gd name="connsiteX6" fmla="*/ 2801131 w 7346605"/>
              <a:gd name="connsiteY6" fmla="*/ 0 h 1511306"/>
              <a:gd name="connsiteX7" fmla="*/ 7346605 w 7346605"/>
              <a:gd name="connsiteY7" fmla="*/ 0 h 1511306"/>
              <a:gd name="connsiteX8" fmla="*/ 6648988 w 7346605"/>
              <a:gd name="connsiteY8" fmla="*/ 1511301 h 1511306"/>
              <a:gd name="connsiteX9" fmla="*/ 2801132 w 7346605"/>
              <a:gd name="connsiteY9" fmla="*/ 1511301 h 1511306"/>
              <a:gd name="connsiteX10" fmla="*/ 2801132 w 7346605"/>
              <a:gd name="connsiteY10" fmla="*/ 1511304 h 1511306"/>
              <a:gd name="connsiteX11" fmla="*/ 2405743 w 7346605"/>
              <a:gd name="connsiteY11" fmla="*/ 1511304 h 1511306"/>
              <a:gd name="connsiteX12" fmla="*/ 2405743 w 7346605"/>
              <a:gd name="connsiteY12" fmla="*/ 1511306 h 1511306"/>
              <a:gd name="connsiteX13" fmla="*/ 1333411 w 7346605"/>
              <a:gd name="connsiteY13" fmla="*/ 1511306 h 1511306"/>
              <a:gd name="connsiteX14" fmla="*/ 1219208 w 7346605"/>
              <a:gd name="connsiteY14" fmla="*/ 1511306 h 1511306"/>
              <a:gd name="connsiteX15" fmla="*/ 1209568 w 7346605"/>
              <a:gd name="connsiteY15" fmla="*/ 1511306 h 1511306"/>
              <a:gd name="connsiteX16" fmla="*/ 239486 w 7346605"/>
              <a:gd name="connsiteY16" fmla="*/ 1511306 h 1511306"/>
              <a:gd name="connsiteX17" fmla="*/ 0 w 7346605"/>
              <a:gd name="connsiteY17"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6605" h="1511306">
                <a:moveTo>
                  <a:pt x="0" y="0"/>
                </a:moveTo>
                <a:lnTo>
                  <a:pt x="239486" y="0"/>
                </a:lnTo>
                <a:lnTo>
                  <a:pt x="1209568" y="0"/>
                </a:lnTo>
                <a:lnTo>
                  <a:pt x="2405743" y="0"/>
                </a:lnTo>
                <a:lnTo>
                  <a:pt x="2405743" y="2544"/>
                </a:lnTo>
                <a:lnTo>
                  <a:pt x="2801131" y="2544"/>
                </a:lnTo>
                <a:lnTo>
                  <a:pt x="2801131" y="0"/>
                </a:lnTo>
                <a:lnTo>
                  <a:pt x="7346605" y="0"/>
                </a:lnTo>
                <a:lnTo>
                  <a:pt x="6648988" y="1511301"/>
                </a:lnTo>
                <a:lnTo>
                  <a:pt x="2801132" y="1511301"/>
                </a:lnTo>
                <a:lnTo>
                  <a:pt x="2801132" y="1511304"/>
                </a:lnTo>
                <a:lnTo>
                  <a:pt x="2405743" y="1511304"/>
                </a:lnTo>
                <a:lnTo>
                  <a:pt x="2405743" y="1511306"/>
                </a:lnTo>
                <a:lnTo>
                  <a:pt x="1333411" y="1511306"/>
                </a:lnTo>
                <a:lnTo>
                  <a:pt x="1219208" y="1511306"/>
                </a:lnTo>
                <a:lnTo>
                  <a:pt x="1209568" y="1511306"/>
                </a:lnTo>
                <a:lnTo>
                  <a:pt x="239486" y="1511306"/>
                </a:lnTo>
                <a:lnTo>
                  <a:pt x="0" y="151130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p:cNvPicPr>
            <a:picLocks noGrp="1" noChangeAspect="1"/>
          </p:cNvPicPr>
          <p:nvPr>
            <p:ph idx="1"/>
          </p:nvPr>
        </p:nvPicPr>
        <p:blipFill>
          <a:blip r:embed="rId2"/>
          <a:stretch>
            <a:fillRect/>
          </a:stretch>
        </p:blipFill>
        <p:spPr>
          <a:xfrm>
            <a:off x="950121" y="1392777"/>
            <a:ext cx="5941068" cy="3133913"/>
          </a:xfrm>
          <a:prstGeom prst="rect">
            <a:avLst/>
          </a:prstGeom>
        </p:spPr>
      </p:pic>
      <p:sp>
        <p:nvSpPr>
          <p:cNvPr id="2" name="Title 1"/>
          <p:cNvSpPr>
            <a:spLocks noGrp="1"/>
          </p:cNvSpPr>
          <p:nvPr>
            <p:ph type="title"/>
          </p:nvPr>
        </p:nvSpPr>
        <p:spPr>
          <a:xfrm>
            <a:off x="950121" y="5529884"/>
            <a:ext cx="5693783" cy="1096331"/>
          </a:xfrm>
        </p:spPr>
        <p:txBody>
          <a:bodyPr vert="horz" lIns="91440" tIns="45720" rIns="91440" bIns="45720" rtlCol="0" anchor="ctr">
            <a:normAutofit/>
          </a:bodyPr>
          <a:lstStyle/>
          <a:p>
            <a:endParaRPr lang="en-US" sz="4000" kern="1200">
              <a:solidFill>
                <a:schemeClr val="tx1"/>
              </a:solidFill>
              <a:latin typeface="+mj-lt"/>
              <a:ea typeface="+mj-ea"/>
              <a:cs typeface="+mj-cs"/>
            </a:endParaRPr>
          </a:p>
        </p:txBody>
      </p:sp>
      <p:sp>
        <p:nvSpPr>
          <p:cNvPr id="4" name="Text Placeholder 3"/>
          <p:cNvSpPr>
            <a:spLocks noGrp="1"/>
          </p:cNvSpPr>
          <p:nvPr>
            <p:ph type="body" sz="half" idx="2"/>
          </p:nvPr>
        </p:nvSpPr>
        <p:spPr>
          <a:xfrm>
            <a:off x="7534655" y="965199"/>
            <a:ext cx="4008101" cy="4020458"/>
          </a:xfrm>
        </p:spPr>
        <p:txBody>
          <a:bodyPr vert="horz" lIns="91440" tIns="45720" rIns="91440" bIns="45720" rtlCol="0" anchor="ctr">
            <a:normAutofit/>
          </a:bodyPr>
          <a:lstStyle/>
          <a:p>
            <a:pPr indent="-228600">
              <a:buFont typeface="Arial" panose="020B0604020202020204" pitchFamily="34" charset="0"/>
              <a:buChar char="•"/>
            </a:pPr>
            <a:r>
              <a:rPr lang="en-US" sz="2000" dirty="0" smtClean="0"/>
              <a:t>Works like delivery but delivers to Apple’s </a:t>
            </a:r>
            <a:r>
              <a:rPr lang="en-US" sz="2000" dirty="0" err="1" smtClean="0"/>
              <a:t>TestFlight</a:t>
            </a:r>
            <a:endParaRPr lang="en-US" sz="2000" dirty="0" smtClean="0"/>
          </a:p>
          <a:p>
            <a:pPr indent="-228600">
              <a:buFont typeface="Arial" panose="020B0604020202020204" pitchFamily="34" charset="0"/>
              <a:buChar char="•"/>
            </a:pPr>
            <a:r>
              <a:rPr lang="en-US" sz="2000" dirty="0" smtClean="0"/>
              <a:t>Can add and remove testers</a:t>
            </a:r>
            <a:endParaRPr lang="en-US" sz="2000" dirty="0"/>
          </a:p>
        </p:txBody>
      </p:sp>
    </p:spTree>
    <p:extLst>
      <p:ext uri="{BB962C8B-B14F-4D97-AF65-F5344CB8AC3E}">
        <p14:creationId xmlns:p14="http://schemas.microsoft.com/office/powerpoint/2010/main" val="2890740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2" name="Freeform: Shape 11">
            <a:extLst>
              <a:ext uri="{FF2B5EF4-FFF2-40B4-BE49-F238E27FC236}">
                <a16:creationId xmlns="" xmlns:a16="http://schemas.microsoft.com/office/drawing/2014/main" id="{F60FCA6E-0894-46CD-BD49-5955A51E008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1955" y="5346696"/>
            <a:ext cx="5360045" cy="1511304"/>
          </a:xfrm>
          <a:custGeom>
            <a:avLst/>
            <a:gdLst>
              <a:gd name="connsiteX0" fmla="*/ 4545473 w 5360045"/>
              <a:gd name="connsiteY0" fmla="*/ 0 h 1511304"/>
              <a:gd name="connsiteX1" fmla="*/ 5360045 w 5360045"/>
              <a:gd name="connsiteY1" fmla="*/ 0 h 1511304"/>
              <a:gd name="connsiteX2" fmla="*/ 5360045 w 5360045"/>
              <a:gd name="connsiteY2" fmla="*/ 1046730 h 1511304"/>
              <a:gd name="connsiteX3" fmla="*/ 5360045 w 5360045"/>
              <a:gd name="connsiteY3" fmla="*/ 1508760 h 1511304"/>
              <a:gd name="connsiteX4" fmla="*/ 5360045 w 5360045"/>
              <a:gd name="connsiteY4" fmla="*/ 1511304 h 1511304"/>
              <a:gd name="connsiteX5" fmla="*/ 4545474 w 5360045"/>
              <a:gd name="connsiteY5" fmla="*/ 1511304 h 1511304"/>
              <a:gd name="connsiteX6" fmla="*/ 2525897 w 5360045"/>
              <a:gd name="connsiteY6" fmla="*/ 1511304 h 1511304"/>
              <a:gd name="connsiteX7" fmla="*/ 0 w 5360045"/>
              <a:gd name="connsiteY7" fmla="*/ 1511304 h 1511304"/>
              <a:gd name="connsiteX8" fmla="*/ 697617 w 5360045"/>
              <a:gd name="connsiteY8" fmla="*/ 3 h 1511304"/>
              <a:gd name="connsiteX9" fmla="*/ 4545473 w 5360045"/>
              <a:gd name="connsiteY9"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0045" h="1511304">
                <a:moveTo>
                  <a:pt x="4545473" y="0"/>
                </a:moveTo>
                <a:lnTo>
                  <a:pt x="5360045" y="0"/>
                </a:lnTo>
                <a:lnTo>
                  <a:pt x="5360045" y="1046730"/>
                </a:lnTo>
                <a:lnTo>
                  <a:pt x="5360045" y="1508760"/>
                </a:lnTo>
                <a:lnTo>
                  <a:pt x="5360045" y="1511304"/>
                </a:lnTo>
                <a:lnTo>
                  <a:pt x="4545474" y="1511304"/>
                </a:lnTo>
                <a:lnTo>
                  <a:pt x="2525897" y="1511304"/>
                </a:lnTo>
                <a:lnTo>
                  <a:pt x="0" y="1511304"/>
                </a:lnTo>
                <a:lnTo>
                  <a:pt x="697617" y="3"/>
                </a:lnTo>
                <a:lnTo>
                  <a:pt x="4545473" y="3"/>
                </a:lnTo>
                <a:close/>
              </a:path>
            </a:pathLst>
          </a:cu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 xmlns:a16="http://schemas.microsoft.com/office/drawing/2014/main" id="{E78C6E4B-A1F1-4B6C-97EC-BE997495D6A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46694"/>
            <a:ext cx="7346605" cy="1511306"/>
          </a:xfrm>
          <a:custGeom>
            <a:avLst/>
            <a:gdLst>
              <a:gd name="connsiteX0" fmla="*/ 0 w 7346605"/>
              <a:gd name="connsiteY0" fmla="*/ 0 h 1511306"/>
              <a:gd name="connsiteX1" fmla="*/ 239486 w 7346605"/>
              <a:gd name="connsiteY1" fmla="*/ 0 h 1511306"/>
              <a:gd name="connsiteX2" fmla="*/ 1209568 w 7346605"/>
              <a:gd name="connsiteY2" fmla="*/ 0 h 1511306"/>
              <a:gd name="connsiteX3" fmla="*/ 2405743 w 7346605"/>
              <a:gd name="connsiteY3" fmla="*/ 0 h 1511306"/>
              <a:gd name="connsiteX4" fmla="*/ 2405743 w 7346605"/>
              <a:gd name="connsiteY4" fmla="*/ 2544 h 1511306"/>
              <a:gd name="connsiteX5" fmla="*/ 2801131 w 7346605"/>
              <a:gd name="connsiteY5" fmla="*/ 2544 h 1511306"/>
              <a:gd name="connsiteX6" fmla="*/ 2801131 w 7346605"/>
              <a:gd name="connsiteY6" fmla="*/ 0 h 1511306"/>
              <a:gd name="connsiteX7" fmla="*/ 7346605 w 7346605"/>
              <a:gd name="connsiteY7" fmla="*/ 0 h 1511306"/>
              <a:gd name="connsiteX8" fmla="*/ 6648988 w 7346605"/>
              <a:gd name="connsiteY8" fmla="*/ 1511301 h 1511306"/>
              <a:gd name="connsiteX9" fmla="*/ 2801132 w 7346605"/>
              <a:gd name="connsiteY9" fmla="*/ 1511301 h 1511306"/>
              <a:gd name="connsiteX10" fmla="*/ 2801132 w 7346605"/>
              <a:gd name="connsiteY10" fmla="*/ 1511304 h 1511306"/>
              <a:gd name="connsiteX11" fmla="*/ 2405743 w 7346605"/>
              <a:gd name="connsiteY11" fmla="*/ 1511304 h 1511306"/>
              <a:gd name="connsiteX12" fmla="*/ 2405743 w 7346605"/>
              <a:gd name="connsiteY12" fmla="*/ 1511306 h 1511306"/>
              <a:gd name="connsiteX13" fmla="*/ 1333411 w 7346605"/>
              <a:gd name="connsiteY13" fmla="*/ 1511306 h 1511306"/>
              <a:gd name="connsiteX14" fmla="*/ 1219208 w 7346605"/>
              <a:gd name="connsiteY14" fmla="*/ 1511306 h 1511306"/>
              <a:gd name="connsiteX15" fmla="*/ 1209568 w 7346605"/>
              <a:gd name="connsiteY15" fmla="*/ 1511306 h 1511306"/>
              <a:gd name="connsiteX16" fmla="*/ 239486 w 7346605"/>
              <a:gd name="connsiteY16" fmla="*/ 1511306 h 1511306"/>
              <a:gd name="connsiteX17" fmla="*/ 0 w 7346605"/>
              <a:gd name="connsiteY17"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6605" h="1511306">
                <a:moveTo>
                  <a:pt x="0" y="0"/>
                </a:moveTo>
                <a:lnTo>
                  <a:pt x="239486" y="0"/>
                </a:lnTo>
                <a:lnTo>
                  <a:pt x="1209568" y="0"/>
                </a:lnTo>
                <a:lnTo>
                  <a:pt x="2405743" y="0"/>
                </a:lnTo>
                <a:lnTo>
                  <a:pt x="2405743" y="2544"/>
                </a:lnTo>
                <a:lnTo>
                  <a:pt x="2801131" y="2544"/>
                </a:lnTo>
                <a:lnTo>
                  <a:pt x="2801131" y="0"/>
                </a:lnTo>
                <a:lnTo>
                  <a:pt x="7346605" y="0"/>
                </a:lnTo>
                <a:lnTo>
                  <a:pt x="6648988" y="1511301"/>
                </a:lnTo>
                <a:lnTo>
                  <a:pt x="2801132" y="1511301"/>
                </a:lnTo>
                <a:lnTo>
                  <a:pt x="2801132" y="1511304"/>
                </a:lnTo>
                <a:lnTo>
                  <a:pt x="2405743" y="1511304"/>
                </a:lnTo>
                <a:lnTo>
                  <a:pt x="2405743" y="1511306"/>
                </a:lnTo>
                <a:lnTo>
                  <a:pt x="1333411" y="1511306"/>
                </a:lnTo>
                <a:lnTo>
                  <a:pt x="1219208" y="1511306"/>
                </a:lnTo>
                <a:lnTo>
                  <a:pt x="1209568" y="1511306"/>
                </a:lnTo>
                <a:lnTo>
                  <a:pt x="239486" y="1511306"/>
                </a:lnTo>
                <a:lnTo>
                  <a:pt x="0" y="151130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50121" y="5529884"/>
            <a:ext cx="5693783" cy="1096331"/>
          </a:xfrm>
        </p:spPr>
        <p:txBody>
          <a:bodyPr vert="horz" lIns="91440" tIns="45720" rIns="91440" bIns="45720" rtlCol="0" anchor="ctr">
            <a:normAutofit/>
          </a:bodyPr>
          <a:lstStyle/>
          <a:p>
            <a:endParaRPr lang="en-US" sz="4000" kern="1200">
              <a:solidFill>
                <a:schemeClr val="tx1"/>
              </a:solidFill>
              <a:latin typeface="+mj-lt"/>
              <a:ea typeface="+mj-ea"/>
              <a:cs typeface="+mj-cs"/>
            </a:endParaRPr>
          </a:p>
        </p:txBody>
      </p:sp>
      <p:sp>
        <p:nvSpPr>
          <p:cNvPr id="4" name="Text Placeholder 3"/>
          <p:cNvSpPr>
            <a:spLocks noGrp="1"/>
          </p:cNvSpPr>
          <p:nvPr>
            <p:ph type="body" sz="half" idx="2"/>
          </p:nvPr>
        </p:nvSpPr>
        <p:spPr>
          <a:xfrm>
            <a:off x="7534655" y="965199"/>
            <a:ext cx="4008101" cy="4020458"/>
          </a:xfrm>
        </p:spPr>
        <p:txBody>
          <a:bodyPr vert="horz" lIns="91440" tIns="45720" rIns="91440" bIns="45720" rtlCol="0" anchor="ctr">
            <a:normAutofit/>
          </a:bodyPr>
          <a:lstStyle/>
          <a:p>
            <a:pPr indent="-228600">
              <a:buFont typeface="Arial" panose="020B0604020202020204" pitchFamily="34" charset="0"/>
              <a:buChar char="•"/>
            </a:pPr>
            <a:r>
              <a:rPr lang="en-US" sz="2000" dirty="0" smtClean="0"/>
              <a:t>Not compatible with </a:t>
            </a:r>
            <a:r>
              <a:rPr lang="en-US" sz="2000" dirty="0" err="1" smtClean="0"/>
              <a:t>Xamarin</a:t>
            </a:r>
            <a:endParaRPr lang="en-US" sz="2000" dirty="0"/>
          </a:p>
        </p:txBody>
      </p:sp>
      <p:pic>
        <p:nvPicPr>
          <p:cNvPr id="6" name="Picture 5"/>
          <p:cNvPicPr>
            <a:picLocks noChangeAspect="1"/>
          </p:cNvPicPr>
          <p:nvPr/>
        </p:nvPicPr>
        <p:blipFill>
          <a:blip r:embed="rId2"/>
          <a:stretch>
            <a:fillRect/>
          </a:stretch>
        </p:blipFill>
        <p:spPr>
          <a:xfrm>
            <a:off x="391475" y="437054"/>
            <a:ext cx="2048772" cy="802391"/>
          </a:xfrm>
          <a:prstGeom prst="rect">
            <a:avLst/>
          </a:prstGeom>
        </p:spPr>
      </p:pic>
      <p:pic>
        <p:nvPicPr>
          <p:cNvPr id="7" name="Picture 6"/>
          <p:cNvPicPr>
            <a:picLocks noChangeAspect="1"/>
          </p:cNvPicPr>
          <p:nvPr/>
        </p:nvPicPr>
        <p:blipFill>
          <a:blip r:embed="rId3"/>
          <a:stretch>
            <a:fillRect/>
          </a:stretch>
        </p:blipFill>
        <p:spPr>
          <a:xfrm>
            <a:off x="897470" y="1469761"/>
            <a:ext cx="3477028" cy="802391"/>
          </a:xfrm>
          <a:prstGeom prst="rect">
            <a:avLst/>
          </a:prstGeom>
        </p:spPr>
      </p:pic>
      <p:pic>
        <p:nvPicPr>
          <p:cNvPr id="8" name="Picture 7"/>
          <p:cNvPicPr>
            <a:picLocks noChangeAspect="1"/>
          </p:cNvPicPr>
          <p:nvPr/>
        </p:nvPicPr>
        <p:blipFill>
          <a:blip r:embed="rId4"/>
          <a:stretch>
            <a:fillRect/>
          </a:stretch>
        </p:blipFill>
        <p:spPr>
          <a:xfrm>
            <a:off x="514193" y="2455342"/>
            <a:ext cx="2851163" cy="802391"/>
          </a:xfrm>
          <a:prstGeom prst="rect">
            <a:avLst/>
          </a:prstGeom>
        </p:spPr>
      </p:pic>
      <p:pic>
        <p:nvPicPr>
          <p:cNvPr id="9" name="Picture 8"/>
          <p:cNvPicPr>
            <a:picLocks noChangeAspect="1"/>
          </p:cNvPicPr>
          <p:nvPr/>
        </p:nvPicPr>
        <p:blipFill>
          <a:blip r:embed="rId5"/>
          <a:stretch>
            <a:fillRect/>
          </a:stretch>
        </p:blipFill>
        <p:spPr>
          <a:xfrm>
            <a:off x="1415861" y="3328406"/>
            <a:ext cx="1808055" cy="802391"/>
          </a:xfrm>
          <a:prstGeom prst="rect">
            <a:avLst/>
          </a:prstGeom>
        </p:spPr>
      </p:pic>
    </p:spTree>
    <p:extLst>
      <p:ext uri="{BB962C8B-B14F-4D97-AF65-F5344CB8AC3E}">
        <p14:creationId xmlns:p14="http://schemas.microsoft.com/office/powerpoint/2010/main" val="13511084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2" name="Rectangle 11">
            <a:extLst>
              <a:ext uri="{FF2B5EF4-FFF2-40B4-BE49-F238E27FC236}">
                <a16:creationId xmlns="" xmlns:a16="http://schemas.microsoft.com/office/drawing/2014/main" id="{5E39A796-BE83-48B1-B33F-35C4A32AAB5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 xmlns:a16="http://schemas.microsoft.com/office/drawing/2014/main" id="{72F84B47-E267-4194-8194-831DB7B5547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solidFill>
            <a:schemeClr val="bg1"/>
          </a:solidFill>
          <a:ln w="9525">
            <a:no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648931" y="484632"/>
            <a:ext cx="3505494" cy="5739187"/>
          </a:xfrm>
        </p:spPr>
        <p:txBody>
          <a:bodyPr vert="horz" lIns="91440" tIns="45720" rIns="91440" bIns="45720" rtlCol="0">
            <a:normAutofit/>
          </a:bodyPr>
          <a:lstStyle/>
          <a:p>
            <a:pPr indent="-228600">
              <a:buFont typeface="Arial" panose="020B0604020202020204" pitchFamily="34" charset="0"/>
              <a:buChar char="•"/>
            </a:pPr>
            <a:r>
              <a:rPr lang="en-US" sz="2000" dirty="0" smtClean="0"/>
              <a:t>Publish and update listings to the Google Play Store</a:t>
            </a:r>
          </a:p>
          <a:p>
            <a:pPr indent="-228600">
              <a:buFont typeface="Arial" panose="020B0604020202020204" pitchFamily="34" charset="0"/>
              <a:buChar char="•"/>
            </a:pPr>
            <a:r>
              <a:rPr lang="en-US" sz="2000" dirty="0" smtClean="0"/>
              <a:t>Cannot create new listings</a:t>
            </a:r>
          </a:p>
          <a:p>
            <a:pPr indent="-228600">
              <a:buFont typeface="Arial" panose="020B0604020202020204" pitchFamily="34" charset="0"/>
              <a:buChar char="•"/>
            </a:pPr>
            <a:r>
              <a:rPr lang="en-US" sz="2000" dirty="0" smtClean="0"/>
              <a:t>Google lies</a:t>
            </a:r>
            <a:endParaRPr lang="en-US" sz="2000" dirty="0" smtClean="0"/>
          </a:p>
        </p:txBody>
      </p:sp>
      <p:pic>
        <p:nvPicPr>
          <p:cNvPr id="5" name="Content Placeholder 4"/>
          <p:cNvPicPr>
            <a:picLocks noGrp="1" noChangeAspect="1"/>
          </p:cNvPicPr>
          <p:nvPr>
            <p:ph idx="1"/>
          </p:nvPr>
        </p:nvPicPr>
        <p:blipFill>
          <a:blip r:embed="rId2"/>
          <a:stretch>
            <a:fillRect/>
          </a:stretch>
        </p:blipFill>
        <p:spPr>
          <a:xfrm>
            <a:off x="5183188" y="2472188"/>
            <a:ext cx="6172200" cy="1904099"/>
          </a:xfrm>
          <a:prstGeom prst="rect">
            <a:avLst/>
          </a:prstGeom>
        </p:spPr>
      </p:pic>
    </p:spTree>
    <p:extLst>
      <p:ext uri="{BB962C8B-B14F-4D97-AF65-F5344CB8AC3E}">
        <p14:creationId xmlns:p14="http://schemas.microsoft.com/office/powerpoint/2010/main" val="6154743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1556937" y="1686201"/>
            <a:ext cx="10319872" cy="821606"/>
          </a:xfrm>
          <a:prstGeom prst="rect">
            <a:avLst/>
          </a:prstGeom>
        </p:spPr>
        <p:txBody>
          <a:bodyPr vert="horz" wrap="square" lIns="179259" tIns="143407" rIns="179259" bIns="143407"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92">
              <a:lnSpc>
                <a:spcPct val="60000"/>
              </a:lnSpc>
              <a:buClr>
                <a:srgbClr val="FFFFFF"/>
              </a:buClr>
              <a:buSzPct val="90000"/>
            </a:pPr>
            <a:r>
              <a:rPr lang="en-US" sz="7644" spc="0" dirty="0">
                <a:solidFill>
                  <a:schemeClr val="tx1">
                    <a:lumMod val="75000"/>
                    <a:lumOff val="25000"/>
                  </a:schemeClr>
                </a:solidFill>
              </a:rPr>
              <a:t>Thank You! Questions?</a:t>
            </a:r>
            <a:endParaRPr lang="en-US" sz="7644" spc="0" dirty="0">
              <a:solidFill>
                <a:schemeClr val="tx1">
                  <a:lumMod val="75000"/>
                  <a:lumOff val="25000"/>
                </a:schemeClr>
              </a:solidFill>
              <a:latin typeface="+mn-lt"/>
            </a:endParaRPr>
          </a:p>
        </p:txBody>
      </p:sp>
      <p:sp>
        <p:nvSpPr>
          <p:cNvPr id="8" name="TextBox 7"/>
          <p:cNvSpPr txBox="1"/>
          <p:nvPr/>
        </p:nvSpPr>
        <p:spPr>
          <a:xfrm>
            <a:off x="4146242" y="-846504"/>
            <a:ext cx="362084" cy="621968"/>
          </a:xfrm>
          <a:prstGeom prst="rect">
            <a:avLst/>
          </a:prstGeom>
          <a:noFill/>
        </p:spPr>
        <p:txBody>
          <a:bodyPr wrap="none" lIns="179259" tIns="143407" rIns="179259" bIns="143407"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964" y="4325200"/>
            <a:ext cx="5036274" cy="94296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4" tIns="18674" rIns="18674" bIns="18674" numCol="1" spcCol="14288" rtlCol="0" anchor="ctr">
            <a:spAutoFit/>
          </a:bodyPr>
          <a:lstStyle/>
          <a:p>
            <a:r>
              <a:rPr lang="en-US" sz="1961" dirty="0">
                <a:cs typeface="Arial"/>
              </a:rPr>
              <a:t>Sean Sparkman</a:t>
            </a:r>
          </a:p>
          <a:p>
            <a:r>
              <a:rPr lang="en-US" sz="1961" dirty="0" smtClean="0">
                <a:latin typeface="+mj-lt"/>
                <a:cs typeface="Arial"/>
              </a:rPr>
              <a:t>Microsoft MVP / Xamarin MVP</a:t>
            </a:r>
          </a:p>
          <a:p>
            <a:r>
              <a:rPr lang="en-US" sz="1961" dirty="0" smtClean="0">
                <a:latin typeface="+mj-lt"/>
                <a:cs typeface="Arial"/>
              </a:rPr>
              <a:t>Team </a:t>
            </a:r>
            <a:r>
              <a:rPr lang="en-US" sz="1961" dirty="0">
                <a:latin typeface="+mj-lt"/>
                <a:cs typeface="Arial"/>
              </a:rPr>
              <a:t>Lead / Senior Programmer</a:t>
            </a:r>
          </a:p>
        </p:txBody>
      </p:sp>
      <p:cxnSp>
        <p:nvCxnSpPr>
          <p:cNvPr id="14" name="Straight Connector 13"/>
          <p:cNvCxnSpPr/>
          <p:nvPr/>
        </p:nvCxnSpPr>
        <p:spPr>
          <a:xfrm flipV="1">
            <a:off x="1776345" y="5590386"/>
            <a:ext cx="9366000" cy="4667"/>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654" y="5819133"/>
            <a:ext cx="9540280" cy="452368"/>
            <a:chOff x="1735137" y="5935662"/>
            <a:chExt cx="9732963" cy="461504"/>
          </a:xfrm>
        </p:grpSpPr>
        <p:sp>
          <p:nvSpPr>
            <p:cNvPr id="10" name="TextBox 9"/>
            <p:cNvSpPr txBox="1"/>
            <p:nvPr/>
          </p:nvSpPr>
          <p:spPr>
            <a:xfrm>
              <a:off x="1735137" y="5935662"/>
              <a:ext cx="2976564" cy="461504"/>
            </a:xfrm>
            <a:prstGeom prst="rect">
              <a:avLst/>
            </a:prstGeom>
            <a:noFill/>
          </p:spPr>
          <p:txBody>
            <a:bodyPr wrap="square" rtlCol="0">
              <a:spAutoFit/>
            </a:bodyPr>
            <a:lstStyle/>
            <a:p>
              <a:pPr>
                <a:lnSpc>
                  <a:spcPct val="130000"/>
                </a:lnSpc>
              </a:pPr>
              <a:r>
                <a:rPr lang="en-US" sz="1765">
                  <a:latin typeface="+mj-lt"/>
                  <a:cs typeface="Arial"/>
                </a:rPr>
                <a:t>sean.sparkman@gmail.com</a:t>
              </a:r>
              <a:endParaRPr lang="en-US" sz="1765" dirty="0">
                <a:latin typeface="+mj-lt"/>
                <a:cs typeface="Arial"/>
              </a:endParaRPr>
            </a:p>
          </p:txBody>
        </p:sp>
        <p:sp>
          <p:nvSpPr>
            <p:cNvPr id="11" name="TextBox 10"/>
            <p:cNvSpPr txBox="1"/>
            <p:nvPr/>
          </p:nvSpPr>
          <p:spPr>
            <a:xfrm>
              <a:off x="5833269" y="5935662"/>
              <a:ext cx="2024063" cy="461504"/>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61504"/>
            </a:xfrm>
            <a:prstGeom prst="rect">
              <a:avLst/>
            </a:prstGeom>
            <a:noFill/>
          </p:spPr>
          <p:txBody>
            <a:bodyPr wrap="square" rtlCol="0">
              <a:spAutoFit/>
            </a:bodyPr>
            <a:lstStyle/>
            <a:p>
              <a:pPr algn="r">
                <a:lnSpc>
                  <a:spcPct val="130000"/>
                </a:lnSpc>
              </a:pPr>
              <a:r>
                <a:rPr lang="en-US" sz="1765" dirty="0">
                  <a:latin typeface="+mj-lt"/>
                  <a:cs typeface="Arial"/>
                </a:rPr>
                <a:t>@</a:t>
              </a:r>
              <a:r>
                <a:rPr lang="en-US" sz="1765" dirty="0" err="1">
                  <a:latin typeface="+mj-lt"/>
                  <a:cs typeface="Arial"/>
                </a:rPr>
                <a:t>seansparkman</a:t>
              </a:r>
              <a:endParaRPr lang="en-US" sz="1765" dirty="0">
                <a:latin typeface="+mj-lt"/>
                <a:cs typeface="Arial"/>
              </a:endParaRPr>
            </a:p>
          </p:txBody>
        </p:sp>
      </p:grpSp>
    </p:spTree>
    <p:extLst>
      <p:ext uri="{BB962C8B-B14F-4D97-AF65-F5344CB8AC3E}">
        <p14:creationId xmlns:p14="http://schemas.microsoft.com/office/powerpoint/2010/main" val="1105272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7209" y="365560"/>
            <a:ext cx="7625844" cy="1325375"/>
          </a:xfrm>
        </p:spPr>
        <p:txBody>
          <a:bodyPr/>
          <a:lstStyle/>
          <a:p>
            <a:r>
              <a:rPr lang="en-US" dirty="0" smtClean="0"/>
              <a:t>Sean Sparkman</a:t>
            </a:r>
            <a:endParaRPr lang="en-US" dirty="0"/>
          </a:p>
        </p:txBody>
      </p:sp>
      <p:sp>
        <p:nvSpPr>
          <p:cNvPr id="3" name="Content Placeholder 2"/>
          <p:cNvSpPr>
            <a:spLocks noGrp="1"/>
          </p:cNvSpPr>
          <p:nvPr>
            <p:ph idx="4294967295"/>
          </p:nvPr>
        </p:nvSpPr>
        <p:spPr>
          <a:xfrm>
            <a:off x="3727209" y="1839705"/>
            <a:ext cx="8243380" cy="1997947"/>
          </a:xfrm>
          <a:prstGeom prst="rect">
            <a:avLst/>
          </a:prstGeom>
        </p:spPr>
        <p:txBody>
          <a:bodyPr>
            <a:normAutofit/>
          </a:bodyPr>
          <a:lstStyle/>
          <a:p>
            <a:pPr marL="0" indent="0">
              <a:buNone/>
            </a:pPr>
            <a:r>
              <a:rPr lang="en-US" dirty="0" smtClean="0"/>
              <a:t>Father, Husband, President of </a:t>
            </a:r>
            <a:r>
              <a:rPr lang="en-US" dirty="0"/>
              <a:t>DFW Mobile .NET User </a:t>
            </a:r>
            <a:r>
              <a:rPr lang="en-US" dirty="0" smtClean="0"/>
              <a:t>Group, Xamarin MVP, Microsoft MVP, and Team Lead and Senior Developer at </a:t>
            </a:r>
            <a:r>
              <a:rPr lang="en-US" dirty="0" smtClean="0">
                <a:hlinkClick r:id="rId3"/>
              </a:rPr>
              <a:t>@IInteractive</a:t>
            </a:r>
            <a:endParaRPr lang="en-US" dirty="0" smtClean="0"/>
          </a:p>
          <a:p>
            <a:pPr marL="0" indent="0">
              <a:buNone/>
            </a:pPr>
            <a:endParaRPr lang="en-US" dirty="0"/>
          </a:p>
          <a:p>
            <a:pPr marL="0" indent="0">
              <a:buNone/>
            </a:pPr>
            <a:endParaRPr lang="en-US" dirty="0" smtClean="0"/>
          </a:p>
          <a:p>
            <a:pPr marL="0" indent="0">
              <a:buNone/>
            </a:pPr>
            <a:endParaRPr lang="en-US" dirty="0" smtClean="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9368" y="3468250"/>
            <a:ext cx="3248430" cy="3248430"/>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31819" t="8889" r="48030" b="65657"/>
          <a:stretch/>
        </p:blipFill>
        <p:spPr>
          <a:xfrm>
            <a:off x="679642" y="627604"/>
            <a:ext cx="2558878" cy="2424201"/>
          </a:xfrm>
          <a:prstGeom prst="ellipse">
            <a:avLst/>
          </a:prstGeom>
        </p:spPr>
      </p:pic>
      <p:sp>
        <p:nvSpPr>
          <p:cNvPr id="7" name="TextBox 6"/>
          <p:cNvSpPr txBox="1"/>
          <p:nvPr/>
        </p:nvSpPr>
        <p:spPr>
          <a:xfrm>
            <a:off x="679643" y="5457556"/>
            <a:ext cx="4063037" cy="939739"/>
          </a:xfrm>
          <a:prstGeom prst="rect">
            <a:avLst/>
          </a:prstGeom>
          <a:noFill/>
        </p:spPr>
        <p:txBody>
          <a:bodyPr wrap="none" rtlCol="0">
            <a:spAutoFit/>
          </a:bodyPr>
          <a:lstStyle/>
          <a:p>
            <a:r>
              <a:rPr lang="en-US" dirty="0"/>
              <a:t>Email:  </a:t>
            </a:r>
            <a:r>
              <a:rPr lang="en-US" dirty="0">
                <a:hlinkClick r:id="rId6"/>
              </a:rPr>
              <a:t>sean.sparkman@iinteractive.com</a:t>
            </a:r>
            <a:endParaRPr lang="en-US" dirty="0"/>
          </a:p>
          <a:p>
            <a:r>
              <a:rPr lang="en-US" dirty="0"/>
              <a:t>Twitter:  </a:t>
            </a:r>
            <a:r>
              <a:rPr lang="en-US" dirty="0">
                <a:hlinkClick r:id="rId7"/>
              </a:rPr>
              <a:t>@seansparkman</a:t>
            </a:r>
            <a:endParaRPr lang="en-US" dirty="0"/>
          </a:p>
          <a:p>
            <a:endParaRPr lang="en-US" dirty="0"/>
          </a:p>
        </p:txBody>
      </p:sp>
      <p:pic>
        <p:nvPicPr>
          <p:cNvPr id="4" name="Picture 3"/>
          <p:cNvPicPr>
            <a:picLocks noChangeAspect="1"/>
          </p:cNvPicPr>
          <p:nvPr/>
        </p:nvPicPr>
        <p:blipFill>
          <a:blip r:embed="rId8"/>
          <a:stretch>
            <a:fillRect/>
          </a:stretch>
        </p:blipFill>
        <p:spPr>
          <a:xfrm>
            <a:off x="519130" y="2667222"/>
            <a:ext cx="2879902" cy="769166"/>
          </a:xfrm>
          <a:prstGeom prst="rect">
            <a:avLst/>
          </a:prstGeom>
        </p:spPr>
      </p:pic>
    </p:spTree>
    <p:extLst>
      <p:ext uri="{BB962C8B-B14F-4D97-AF65-F5344CB8AC3E}">
        <p14:creationId xmlns:p14="http://schemas.microsoft.com/office/powerpoint/2010/main" val="77456332"/>
      </p:ext>
    </p:extLst>
  </p:cSld>
  <p:clrMapOvr>
    <a:masterClrMapping/>
  </p:clrMapOvr>
  <p:transition spd="slow" advClick="0" advTm="16006">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649" y="488"/>
            <a:ext cx="9142703" cy="6851182"/>
          </a:xfrm>
          <a:prstGeom prst="rect">
            <a:avLst/>
          </a:prstGeom>
        </p:spPr>
      </p:pic>
    </p:spTree>
    <p:extLst>
      <p:ext uri="{BB962C8B-B14F-4D97-AF65-F5344CB8AC3E}">
        <p14:creationId xmlns:p14="http://schemas.microsoft.com/office/powerpoint/2010/main" val="12647878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763803" y="528120"/>
            <a:ext cx="5457051" cy="6032944"/>
            <a:chOff x="3661612" y="414422"/>
            <a:chExt cx="5457825" cy="6033799"/>
          </a:xfrm>
        </p:grpSpPr>
        <p:pic>
          <p:nvPicPr>
            <p:cNvPr id="2" name="Picture 2" descr="C:\Users\Sean\Documents\dfw mobile net logo.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661612" y="414422"/>
              <a:ext cx="5457825" cy="428690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3945047" y="4781540"/>
              <a:ext cx="4986430" cy="1666681"/>
              <a:chOff x="3590364" y="4724400"/>
              <a:chExt cx="4986430" cy="1666681"/>
            </a:xfrm>
          </p:grpSpPr>
          <p:sp>
            <p:nvSpPr>
              <p:cNvPr id="3" name="TextBox 2"/>
              <p:cNvSpPr txBox="1"/>
              <p:nvPr/>
            </p:nvSpPr>
            <p:spPr>
              <a:xfrm>
                <a:off x="3898231" y="5670884"/>
                <a:ext cx="4275221" cy="720197"/>
              </a:xfrm>
              <a:prstGeom prst="rect">
                <a:avLst/>
              </a:prstGeom>
              <a:noFill/>
            </p:spPr>
            <p:txBody>
              <a:bodyPr wrap="square" rtlCol="0">
                <a:spAutoFit/>
              </a:bodyPr>
              <a:lstStyle/>
              <a:p>
                <a:r>
                  <a:rPr lang="en-US" sz="4000" b="1" dirty="0">
                    <a:solidFill>
                      <a:prstClr val="black"/>
                    </a:solidFill>
                    <a:latin typeface="Calibri" panose="020F0502020204030204"/>
                    <a:ea typeface=""/>
                  </a:rPr>
                  <a:t>@</a:t>
                </a:r>
                <a:r>
                  <a:rPr lang="en-US" sz="4000" b="1" dirty="0" err="1">
                    <a:solidFill>
                      <a:prstClr val="black"/>
                    </a:solidFill>
                    <a:latin typeface="Calibri" panose="020F0502020204030204"/>
                    <a:ea typeface=""/>
                  </a:rPr>
                  <a:t>DFWMobileNet</a:t>
                </a:r>
                <a:endParaRPr lang="en-US" sz="4000" b="1" dirty="0">
                  <a:solidFill>
                    <a:prstClr val="black"/>
                  </a:solidFill>
                  <a:latin typeface="Calibri" panose="020F0502020204030204"/>
                  <a:ea typeface=""/>
                </a:endParaRPr>
              </a:p>
            </p:txBody>
          </p:sp>
          <p:sp>
            <p:nvSpPr>
              <p:cNvPr id="4" name="TextBox 3"/>
              <p:cNvSpPr txBox="1"/>
              <p:nvPr/>
            </p:nvSpPr>
            <p:spPr>
              <a:xfrm>
                <a:off x="3590364" y="4724400"/>
                <a:ext cx="4986430" cy="594650"/>
              </a:xfrm>
              <a:prstGeom prst="rect">
                <a:avLst/>
              </a:prstGeom>
              <a:noFill/>
            </p:spPr>
            <p:txBody>
              <a:bodyPr wrap="none" rtlCol="0">
                <a:spAutoFit/>
              </a:bodyPr>
              <a:lstStyle/>
              <a:p>
                <a:r>
                  <a:rPr lang="en-US" sz="3200" b="1" dirty="0">
                    <a:solidFill>
                      <a:prstClr val="black"/>
                    </a:solidFill>
                    <a:latin typeface="Calibri" panose="020F0502020204030204"/>
                    <a:ea typeface=""/>
                  </a:rPr>
                  <a:t>http://www.dfwmobile.net</a:t>
                </a:r>
              </a:p>
            </p:txBody>
          </p:sp>
        </p:grpSp>
      </p:grpSp>
      <p:sp>
        <p:nvSpPr>
          <p:cNvPr id="7" name="TextBox 6"/>
          <p:cNvSpPr txBox="1"/>
          <p:nvPr/>
        </p:nvSpPr>
        <p:spPr>
          <a:xfrm>
            <a:off x="6075125" y="2068604"/>
            <a:ext cx="5974068" cy="2306320"/>
          </a:xfrm>
          <a:prstGeom prst="rect">
            <a:avLst/>
          </a:prstGeom>
          <a:noFill/>
        </p:spPr>
        <p:txBody>
          <a:bodyPr wrap="square" rtlCol="0">
            <a:spAutoFit/>
          </a:bodyPr>
          <a:lstStyle/>
          <a:p>
            <a:r>
              <a:rPr lang="en-US" sz="2400" dirty="0"/>
              <a:t>When:		Third Wednesday of the Month</a:t>
            </a:r>
          </a:p>
          <a:p>
            <a:r>
              <a:rPr lang="en-US" sz="2400" dirty="0"/>
              <a:t>Time:		6:30 PM</a:t>
            </a:r>
          </a:p>
          <a:p>
            <a:r>
              <a:rPr lang="en-US" sz="2400" dirty="0"/>
              <a:t>Where:	Improving Enterprises</a:t>
            </a:r>
          </a:p>
          <a:p>
            <a:r>
              <a:rPr lang="en-US" sz="2400" dirty="0"/>
              <a:t>		5445 Legacy Dr.</a:t>
            </a:r>
          </a:p>
          <a:p>
            <a:r>
              <a:rPr lang="en-US" sz="2400" dirty="0"/>
              <a:t>		Suite 100</a:t>
            </a:r>
          </a:p>
          <a:p>
            <a:r>
              <a:rPr lang="en-US" sz="2400" dirty="0"/>
              <a:t>		Plano, TX </a:t>
            </a:r>
          </a:p>
        </p:txBody>
      </p:sp>
    </p:spTree>
    <p:extLst>
      <p:ext uri="{BB962C8B-B14F-4D97-AF65-F5344CB8AC3E}">
        <p14:creationId xmlns:p14="http://schemas.microsoft.com/office/powerpoint/2010/main" val="3291482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502112" y="0"/>
            <a:ext cx="7187776" cy="6858000"/>
          </a:xfrm>
          <a:prstGeom prst="rect">
            <a:avLst/>
          </a:prstGeom>
        </p:spPr>
      </p:pic>
    </p:spTree>
    <p:extLst>
      <p:ext uri="{BB962C8B-B14F-4D97-AF65-F5344CB8AC3E}">
        <p14:creationId xmlns:p14="http://schemas.microsoft.com/office/powerpoint/2010/main" val="16961126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356" y="643466"/>
            <a:ext cx="9605287" cy="5571067"/>
          </a:xfrm>
          <a:prstGeom prst="rect">
            <a:avLst/>
          </a:prstGeom>
        </p:spPr>
      </p:pic>
    </p:spTree>
    <p:extLst>
      <p:ext uri="{BB962C8B-B14F-4D97-AF65-F5344CB8AC3E}">
        <p14:creationId xmlns:p14="http://schemas.microsoft.com/office/powerpoint/2010/main" val="10718938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672586" y="643466"/>
            <a:ext cx="4846828" cy="5571067"/>
          </a:xfrm>
          <a:prstGeom prst="rect">
            <a:avLst/>
          </a:prstGeom>
        </p:spPr>
      </p:pic>
    </p:spTree>
    <p:extLst>
      <p:ext uri="{BB962C8B-B14F-4D97-AF65-F5344CB8AC3E}">
        <p14:creationId xmlns:p14="http://schemas.microsoft.com/office/powerpoint/2010/main" val="672250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43467" y="1875028"/>
            <a:ext cx="10905066" cy="3107943"/>
          </a:xfrm>
          <a:prstGeom prst="rect">
            <a:avLst/>
          </a:prstGeom>
        </p:spPr>
      </p:pic>
    </p:spTree>
    <p:extLst>
      <p:ext uri="{BB962C8B-B14F-4D97-AF65-F5344CB8AC3E}">
        <p14:creationId xmlns:p14="http://schemas.microsoft.com/office/powerpoint/2010/main" val="1107547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2" name="Rectangle 11">
            <a:extLst>
              <a:ext uri="{FF2B5EF4-FFF2-40B4-BE49-F238E27FC236}">
                <a16:creationId xmlns="" xmlns:a16="http://schemas.microsoft.com/office/drawing/2014/main" id="{5E39A796-BE83-48B1-B33F-35C4A32AAB5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 xmlns:a16="http://schemas.microsoft.com/office/drawing/2014/main" id="{72F84B47-E267-4194-8194-831DB7B5547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solidFill>
            <a:schemeClr val="bg1"/>
          </a:solidFill>
          <a:ln w="9525">
            <a:no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p:cNvPicPr>
            <a:picLocks noGrp="1" noChangeAspect="1"/>
          </p:cNvPicPr>
          <p:nvPr>
            <p:ph idx="1"/>
          </p:nvPr>
        </p:nvPicPr>
        <p:blipFill>
          <a:blip r:embed="rId2"/>
          <a:stretch>
            <a:fillRect/>
          </a:stretch>
        </p:blipFill>
        <p:spPr>
          <a:xfrm>
            <a:off x="5608319" y="2629480"/>
            <a:ext cx="5614835" cy="1445820"/>
          </a:xfrm>
          <a:prstGeom prst="rect">
            <a:avLst/>
          </a:prstGeom>
          <a:effectLst/>
        </p:spPr>
      </p:pic>
      <p:sp>
        <p:nvSpPr>
          <p:cNvPr id="4" name="Text Placeholder 3"/>
          <p:cNvSpPr>
            <a:spLocks noGrp="1"/>
          </p:cNvSpPr>
          <p:nvPr>
            <p:ph type="body" sz="half" idx="2"/>
          </p:nvPr>
        </p:nvSpPr>
        <p:spPr>
          <a:xfrm>
            <a:off x="648931" y="484632"/>
            <a:ext cx="3505494" cy="5739187"/>
          </a:xfrm>
        </p:spPr>
        <p:txBody>
          <a:bodyPr vert="horz" lIns="91440" tIns="45720" rIns="91440" bIns="45720" rtlCol="0">
            <a:normAutofit/>
          </a:bodyPr>
          <a:lstStyle/>
          <a:p>
            <a:pPr indent="-228600">
              <a:buFont typeface="Arial" panose="020B0604020202020204" pitchFamily="34" charset="0"/>
              <a:buChar char="•"/>
            </a:pPr>
            <a:r>
              <a:rPr lang="en-US" sz="2000" dirty="0" smtClean="0"/>
              <a:t>Creates an application in iTunes Connect and Developer Portal</a:t>
            </a:r>
          </a:p>
          <a:p>
            <a:pPr indent="-228600">
              <a:buFont typeface="Arial" panose="020B0604020202020204" pitchFamily="34" charset="0"/>
              <a:buChar char="•"/>
            </a:pPr>
            <a:r>
              <a:rPr lang="en-US" sz="2000" dirty="0" smtClean="0"/>
              <a:t>Creates App Groups</a:t>
            </a:r>
          </a:p>
          <a:p>
            <a:pPr indent="-228600">
              <a:buFont typeface="Arial" panose="020B0604020202020204" pitchFamily="34" charset="0"/>
              <a:buChar char="•"/>
            </a:pPr>
            <a:r>
              <a:rPr lang="en-US" sz="2000" dirty="0" smtClean="0"/>
              <a:t>Enables and disables services for an application</a:t>
            </a:r>
            <a:endParaRPr lang="en-US" sz="2000" dirty="0"/>
          </a:p>
        </p:txBody>
      </p:sp>
    </p:spTree>
    <p:extLst>
      <p:ext uri="{BB962C8B-B14F-4D97-AF65-F5344CB8AC3E}">
        <p14:creationId xmlns:p14="http://schemas.microsoft.com/office/powerpoint/2010/main" val="31912218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359</TotalTime>
  <Words>578</Words>
  <Application>Microsoft Macintosh PowerPoint</Application>
  <PresentationFormat>Widescreen</PresentationFormat>
  <Paragraphs>92</Paragraphs>
  <Slides>19</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Mangal</vt:lpstr>
      <vt:lpstr>Segoe UI</vt:lpstr>
      <vt:lpstr>Office Theme</vt:lpstr>
      <vt:lpstr>PowerPoint Presentation</vt:lpstr>
      <vt:lpstr>Sean Sparkman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Sparkman</dc:creator>
  <cp:lastModifiedBy>Sean Sparkman</cp:lastModifiedBy>
  <cp:revision>12</cp:revision>
  <dcterms:created xsi:type="dcterms:W3CDTF">2017-10-18T14:57:20Z</dcterms:created>
  <dcterms:modified xsi:type="dcterms:W3CDTF">2017-10-18T21:35:46Z</dcterms:modified>
</cp:coreProperties>
</file>